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73" r:id="rId3"/>
    <p:sldId id="257" r:id="rId4"/>
    <p:sldId id="282" r:id="rId5"/>
    <p:sldId id="259" r:id="rId6"/>
    <p:sldId id="260" r:id="rId7"/>
    <p:sldId id="283" r:id="rId8"/>
    <p:sldId id="261" r:id="rId9"/>
    <p:sldId id="262" r:id="rId10"/>
    <p:sldId id="284" r:id="rId11"/>
    <p:sldId id="263" r:id="rId12"/>
    <p:sldId id="285" r:id="rId13"/>
    <p:sldId id="264" r:id="rId14"/>
    <p:sldId id="265" r:id="rId15"/>
    <p:sldId id="286" r:id="rId16"/>
    <p:sldId id="266" r:id="rId17"/>
    <p:sldId id="267" r:id="rId18"/>
    <p:sldId id="287" r:id="rId19"/>
    <p:sldId id="268" r:id="rId20"/>
    <p:sldId id="269" r:id="rId21"/>
    <p:sldId id="288" r:id="rId22"/>
    <p:sldId id="270" r:id="rId23"/>
    <p:sldId id="271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FB349-6721-4308-8EE6-F5040B1F5598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C282D-8C39-4BD6-A429-4A65F08A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1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5523F-38F1-4750-B0D3-ADE112E5EF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purpose of propaganda?
https://www.polleverywhere.com/free_text_polls/3fz9WlH7jCHaN7s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5523F-38F1-4750-B0D3-ADE112E5EF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can apathy cause someone not to vote?
https://www.polleverywhere.com/free_text_polls/6TBZfr48oszYZUd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do we vote with secret ballots?
https://www.polleverywhere.com/free_text_polls/ShmlivdgvnLZH3x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name of the state agency responsible for all elections?
https://www.polleverywhere.com/free_text_polls/GnP67BbAP3F7QXG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can calling a winner too early in an election hurt the vote?
https://www.polleverywhere.com/free_text_polls/7VafGxqsS7oUVpV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minimum number of Electoral College votes you must receive to win the presidential election?
https://www.polleverywhere.com/free_text_polls/5L6onV6dQPwzAHT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are the three steps in a presidential election?
https://www.polleverywhere.com/free_text_polls/8qih88atn7N4W7I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much money do you think is spent on elections every 4 years?
https://www.polleverywhere.com/free_text_polls/wBxMt8TKBnvFx4H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89973A-79F2-4C1C-BBF6-B8CD5A10F55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F8A4E5-EE47-49B9-8B6F-D68626D00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s://www.polleverywhere.com/free_text_polls/GnP67BbAP3F7QXG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hyperlink" Target="https://www.polleverywhere.com/free_text_polls/7VafGxqsS7oUVpV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s://www.polleverywhere.com/free_text_polls/5L6onV6dQPwzAHT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hyperlink" Target="https://www.polleverywhere.com/free_text_polls/8qih88atn7N4W7I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hyperlink" Target="https://www.polleverywhere.com/free_text_polls/wBxMt8TKBnvFx4H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hyperlink" Target="https://www.polleverywhere.com/free_text_polls/3fz9WlH7jCHaN7s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s://www.polleverywhere.com/free_text_polls/6TBZfr48oszYZUd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www.polleverywhere.com/free_text_polls/ShmlivdgvnLZH3x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77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Unit 4 </a:t>
            </a:r>
            <a:r>
              <a:rPr lang="en-US" smtClean="0">
                <a:solidFill>
                  <a:schemeClr val="accent1"/>
                </a:solidFill>
              </a:rPr>
              <a:t>Chapter 10 </a:t>
            </a:r>
            <a:r>
              <a:rPr lang="en-US" dirty="0" smtClean="0">
                <a:solidFill>
                  <a:schemeClr val="accent1"/>
                </a:solidFill>
              </a:rPr>
              <a:t>Notes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“Elections”-Answers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Complete the Guided Reading / Structured Notes as you view the Power Point.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Section 2: Election Campaigns</a:t>
            </a:r>
            <a:endParaRPr lang="en-US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Types of Elections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Electoral College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a part of the process that Americans use to select their president</a:t>
            </a:r>
            <a:endParaRPr lang="en-US" sz="2000" dirty="0"/>
          </a:p>
          <a:p>
            <a:pPr lvl="1"/>
            <a:r>
              <a:rPr lang="en-US" sz="2400" dirty="0"/>
              <a:t>Besides primary elections there </a:t>
            </a:r>
            <a:r>
              <a:rPr lang="en-US" sz="2400" dirty="0">
                <a:solidFill>
                  <a:srgbClr val="FF0000"/>
                </a:solidFill>
              </a:rPr>
              <a:t>are </a:t>
            </a:r>
            <a:r>
              <a:rPr lang="en-US" sz="2400" b="1" dirty="0">
                <a:solidFill>
                  <a:srgbClr val="FF0000"/>
                </a:solidFill>
              </a:rPr>
              <a:t>3 types of elections</a:t>
            </a:r>
            <a:r>
              <a:rPr lang="en-US" sz="2400" dirty="0"/>
              <a:t> in the U.S. </a:t>
            </a:r>
            <a:endParaRPr lang="en-US" sz="2000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General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Issues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Special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General Elections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/>
              <a:t>a. Every election is a two-part process</a:t>
            </a:r>
            <a:endParaRPr lang="en-US" sz="2400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Primary Election</a:t>
            </a:r>
            <a:r>
              <a:rPr lang="en-US" sz="2400" dirty="0"/>
              <a:t>- helps to narrow the field of candidates for the general election</a:t>
            </a:r>
            <a:endParaRPr lang="en-US" sz="2000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General Election</a:t>
            </a:r>
            <a:r>
              <a:rPr lang="en-US" sz="2400" dirty="0"/>
              <a:t>-  voters choose among candidates for election to office</a:t>
            </a:r>
            <a:endParaRPr lang="en-US" sz="20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c. Always take place on the </a:t>
            </a:r>
            <a:r>
              <a:rPr lang="en-US" b="1" dirty="0">
                <a:solidFill>
                  <a:srgbClr val="FF0000"/>
                </a:solidFill>
              </a:rPr>
              <a:t>first Tuesday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after the first Monday in November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e. Presidential elections occur </a:t>
            </a:r>
            <a:r>
              <a:rPr lang="en-US" dirty="0">
                <a:solidFill>
                  <a:srgbClr val="FF0000"/>
                </a:solidFill>
              </a:rPr>
              <a:t>every </a:t>
            </a:r>
            <a:r>
              <a:rPr lang="en-US" b="1" dirty="0">
                <a:solidFill>
                  <a:srgbClr val="FF0000"/>
                </a:solidFill>
              </a:rPr>
              <a:t>4 years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f. For all races </a:t>
            </a:r>
            <a:r>
              <a:rPr lang="en-US" b="1" dirty="0">
                <a:solidFill>
                  <a:srgbClr val="FF0000"/>
                </a:solidFill>
              </a:rPr>
              <a:t>except the president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the candidate who wins a majority of the popular vote is elected to office</a:t>
            </a:r>
          </a:p>
          <a:p>
            <a:r>
              <a:rPr lang="en-US" dirty="0"/>
              <a:t>g. Presidential elections are decided by the </a:t>
            </a:r>
            <a:r>
              <a:rPr lang="en-US" b="1" dirty="0">
                <a:solidFill>
                  <a:srgbClr val="FF0000"/>
                </a:solidFill>
              </a:rPr>
              <a:t>Electoral College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h. If an election is very close the loser has the right to demand a </a:t>
            </a:r>
            <a:r>
              <a:rPr lang="en-US" b="1" dirty="0">
                <a:solidFill>
                  <a:srgbClr val="FF0000"/>
                </a:solidFill>
              </a:rPr>
              <a:t>recount</a:t>
            </a:r>
            <a:r>
              <a:rPr lang="en-US" dirty="0"/>
              <a:t> of the votes</a:t>
            </a:r>
          </a:p>
          <a:p>
            <a:r>
              <a:rPr lang="en-US" dirty="0" err="1"/>
              <a:t>i</a:t>
            </a:r>
            <a:r>
              <a:rPr lang="en-US" dirty="0"/>
              <a:t>. In the case of a national election the dispute may be referred to </a:t>
            </a:r>
            <a:r>
              <a:rPr lang="en-US" b="1" dirty="0">
                <a:solidFill>
                  <a:srgbClr val="FF0000"/>
                </a:solidFill>
              </a:rPr>
              <a:t>Congress</a:t>
            </a:r>
            <a:r>
              <a:rPr lang="en-US" dirty="0"/>
              <a:t> for settlement</a:t>
            </a:r>
          </a:p>
          <a:p>
            <a:r>
              <a:rPr lang="en-US" dirty="0"/>
              <a:t>j. If it is a presidential election and neither candidate wins a majority of electoral votes the </a:t>
            </a:r>
            <a:r>
              <a:rPr lang="en-US" b="1" dirty="0">
                <a:solidFill>
                  <a:srgbClr val="FF0000"/>
                </a:solidFill>
              </a:rPr>
              <a:t>House of Representatives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elects the president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Voting on Issues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a. </a:t>
            </a:r>
            <a:r>
              <a:rPr lang="en-US" b="1" dirty="0">
                <a:solidFill>
                  <a:srgbClr val="FF0000"/>
                </a:solidFill>
              </a:rPr>
              <a:t>Initiatives</a:t>
            </a:r>
            <a:r>
              <a:rPr lang="en-US" dirty="0"/>
              <a:t>- a way that citizens can propose (</a:t>
            </a:r>
            <a:r>
              <a:rPr lang="en-US" b="1" dirty="0">
                <a:solidFill>
                  <a:srgbClr val="FF0000"/>
                </a:solidFill>
              </a:rPr>
              <a:t>initiate</a:t>
            </a:r>
            <a:r>
              <a:rPr lang="en-US" dirty="0"/>
              <a:t>) new laws (</a:t>
            </a:r>
            <a:r>
              <a:rPr lang="en-US" b="1" dirty="0">
                <a:solidFill>
                  <a:srgbClr val="FF0000"/>
                </a:solidFill>
              </a:rPr>
              <a:t>propositions</a:t>
            </a:r>
            <a:r>
              <a:rPr lang="en-US" dirty="0"/>
              <a:t>) or state constitutional amendments</a:t>
            </a:r>
          </a:p>
          <a:p>
            <a:r>
              <a:rPr lang="en-US" dirty="0"/>
              <a:t>b. If enough people sign a </a:t>
            </a:r>
            <a:r>
              <a:rPr lang="en-US" b="1" dirty="0">
                <a:solidFill>
                  <a:srgbClr val="FF0000"/>
                </a:solidFill>
              </a:rPr>
              <a:t>petition</a:t>
            </a:r>
            <a:r>
              <a:rPr lang="en-US" dirty="0"/>
              <a:t> in support of the proposed law (</a:t>
            </a:r>
            <a:r>
              <a:rPr lang="en-US" b="1" dirty="0">
                <a:solidFill>
                  <a:srgbClr val="FF0000"/>
                </a:solidFill>
              </a:rPr>
              <a:t>proposition</a:t>
            </a:r>
            <a:r>
              <a:rPr lang="en-US" dirty="0"/>
              <a:t>) it will be put on the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ballot</a:t>
            </a:r>
            <a:r>
              <a:rPr lang="en-US" dirty="0"/>
              <a:t> at the next general election</a:t>
            </a:r>
          </a:p>
          <a:p>
            <a:r>
              <a:rPr lang="en-US" dirty="0"/>
              <a:t>c. </a:t>
            </a:r>
            <a:r>
              <a:rPr lang="en-US" b="1" dirty="0">
                <a:solidFill>
                  <a:srgbClr val="FF0000"/>
                </a:solidFill>
              </a:rPr>
              <a:t>Referendum</a:t>
            </a:r>
            <a:r>
              <a:rPr lang="en-US" dirty="0"/>
              <a:t>- a way for citizens to approve or reject a state or local law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Presidential Elections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Presidential elections have </a:t>
            </a:r>
            <a:r>
              <a:rPr lang="en-US" sz="2400" b="1" dirty="0">
                <a:solidFill>
                  <a:srgbClr val="FF0000"/>
                </a:solidFill>
              </a:rPr>
              <a:t>3 major steps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Nomination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Campaign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Vote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both parties hold </a:t>
            </a:r>
            <a:r>
              <a:rPr lang="en-US" sz="2400" b="1" dirty="0">
                <a:solidFill>
                  <a:srgbClr val="FF0000"/>
                </a:solidFill>
              </a:rPr>
              <a:t>national conventions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to announce their party’s candidate, kick off the campaign and get party members across the country excited about the election</a:t>
            </a:r>
            <a:endParaRPr lang="en-US" sz="20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A. </a:t>
            </a:r>
            <a:r>
              <a:rPr lang="en-US" b="1" dirty="0">
                <a:solidFill>
                  <a:srgbClr val="FF0000"/>
                </a:solidFill>
              </a:rPr>
              <a:t>Campaign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Candidates travel across the country giving speeches, holding news conferences and appearing on TV</a:t>
            </a:r>
          </a:p>
          <a:p>
            <a:pPr lvl="0"/>
            <a:r>
              <a:rPr lang="en-US" dirty="0"/>
              <a:t>They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debate</a:t>
            </a:r>
            <a:r>
              <a:rPr lang="en-US" dirty="0"/>
              <a:t> their opponent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Essential Standards: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/>
              <a:t>CE.C&amp;G.2.8:</a:t>
            </a:r>
            <a:r>
              <a:rPr lang="en-US" dirty="0"/>
              <a:t> Distinguish between one, two and multi-party governments</a:t>
            </a:r>
          </a:p>
          <a:p>
            <a:r>
              <a:rPr lang="en-US" b="1" dirty="0"/>
              <a:t>CE.C&amp;G.3.6:</a:t>
            </a:r>
            <a:r>
              <a:rPr lang="en-US" dirty="0"/>
              <a:t> Analyze the role media, interest groups, political parties, and propaganda play in influencing elections and public policy</a:t>
            </a:r>
          </a:p>
          <a:p>
            <a:r>
              <a:rPr lang="en-US" b="1" dirty="0"/>
              <a:t>CE.C&amp;G.5.1:</a:t>
            </a:r>
            <a:r>
              <a:rPr lang="en-US" dirty="0"/>
              <a:t> Explain the election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/>
              </a:rPr>
              <a:t>Standards:</a:t>
            </a:r>
            <a:endParaRPr lang="en-US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6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B. </a:t>
            </a:r>
            <a:r>
              <a:rPr lang="en-US" b="1" dirty="0">
                <a:solidFill>
                  <a:srgbClr val="FF0000"/>
                </a:solidFill>
              </a:rPr>
              <a:t>Electoral Votes and the States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Presidents are chosen by the </a:t>
            </a:r>
            <a:r>
              <a:rPr lang="en-US" b="1" dirty="0">
                <a:solidFill>
                  <a:srgbClr val="FF0000"/>
                </a:solidFill>
              </a:rPr>
              <a:t>Electoral College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The candidate who receives all of the state’s popular votes usually receives all of a state’s electoral votes- called the </a:t>
            </a:r>
            <a:r>
              <a:rPr lang="en-US" b="1" dirty="0">
                <a:solidFill>
                  <a:srgbClr val="FF0000"/>
                </a:solidFill>
              </a:rPr>
              <a:t>“winner take all system”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Electors meet in their state to cast the state’s votes for president and vice president in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December</a:t>
            </a:r>
            <a:r>
              <a:rPr lang="en-US" dirty="0"/>
              <a:t> after the election</a:t>
            </a:r>
          </a:p>
          <a:p>
            <a:pPr lvl="0"/>
            <a:r>
              <a:rPr lang="en-US" dirty="0"/>
              <a:t>Electors send their votes to </a:t>
            </a:r>
            <a:r>
              <a:rPr lang="en-US" b="1" dirty="0">
                <a:solidFill>
                  <a:srgbClr val="FF0000"/>
                </a:solidFill>
              </a:rPr>
              <a:t>Congress</a:t>
            </a:r>
            <a:r>
              <a:rPr lang="en-US" dirty="0"/>
              <a:t> to be counted</a:t>
            </a:r>
          </a:p>
          <a:p>
            <a:pPr lvl="0"/>
            <a:r>
              <a:rPr lang="en-US" dirty="0"/>
              <a:t>The candidate who receives the majority of the electoral college votes (</a:t>
            </a:r>
            <a:r>
              <a:rPr lang="en-US" b="1" dirty="0">
                <a:solidFill>
                  <a:srgbClr val="FF0000"/>
                </a:solidFill>
              </a:rPr>
              <a:t>270</a:t>
            </a:r>
            <a:r>
              <a:rPr lang="en-US" dirty="0"/>
              <a:t> or more) wins the election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A candidate who loses the popular vote can still win the electoral vote and the presidency (if they win enough states with large numbers of electoral votes- Bush – Gore 2000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Section 3: Paying for Election Campaigns</a:t>
            </a:r>
            <a:endParaRPr lang="en-US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Running for Office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800" dirty="0"/>
              <a:t>More than </a:t>
            </a:r>
            <a:r>
              <a:rPr lang="en-US" sz="2800" b="1" dirty="0">
                <a:solidFill>
                  <a:srgbClr val="FF0000"/>
                </a:solidFill>
              </a:rPr>
              <a:t>$3 billion </a:t>
            </a:r>
            <a:r>
              <a:rPr lang="en-US" sz="2800" dirty="0"/>
              <a:t>is spent</a:t>
            </a:r>
            <a:r>
              <a:rPr lang="en-US" sz="2800" b="1" dirty="0"/>
              <a:t> </a:t>
            </a:r>
            <a:r>
              <a:rPr lang="en-US" sz="2800" dirty="0"/>
              <a:t>on national, state, and local elections every four years</a:t>
            </a:r>
            <a:endParaRPr lang="en-US" sz="2400" dirty="0"/>
          </a:p>
          <a:p>
            <a:pPr lvl="2"/>
            <a:r>
              <a:rPr lang="en-US" sz="2400" dirty="0"/>
              <a:t>Commercials, travel, employees, etc.</a:t>
            </a:r>
            <a:endParaRPr lang="en-US" sz="2000" dirty="0"/>
          </a:p>
          <a:p>
            <a:pPr lvl="0"/>
            <a:r>
              <a:rPr lang="en-US" sz="2800" dirty="0"/>
              <a:t>The purpose of campaigns is to convince the public to vote for a particular candidate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Canvassing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Walking </a:t>
            </a:r>
            <a:r>
              <a:rPr lang="en-US" dirty="0"/>
              <a:t>door to door asking for votes</a:t>
            </a:r>
          </a:p>
          <a:p>
            <a:pPr marL="109728" indent="0">
              <a:buNone/>
            </a:pPr>
            <a:endParaRPr lang="en-US" dirty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Endorsements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Getting </a:t>
            </a:r>
            <a:r>
              <a:rPr lang="en-US" dirty="0"/>
              <a:t>famous and popular people to support your candidate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Propaganda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an </a:t>
            </a:r>
            <a:r>
              <a:rPr lang="en-US" dirty="0"/>
              <a:t>attempt to promote a particular person or idea</a:t>
            </a:r>
          </a:p>
          <a:p>
            <a:pPr lvl="0"/>
            <a:r>
              <a:rPr lang="en-US" dirty="0"/>
              <a:t>Candidates use </a:t>
            </a:r>
            <a:r>
              <a:rPr lang="en-US" b="1" dirty="0">
                <a:solidFill>
                  <a:srgbClr val="FF0000"/>
                </a:solidFill>
              </a:rPr>
              <a:t>propaganda techniques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try to persuade or influence voters to choose them over another candidate</a:t>
            </a:r>
          </a:p>
          <a:p>
            <a:pPr marL="109728" indent="0">
              <a:buNone/>
            </a:pPr>
            <a:endParaRPr lang="en-US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Advertising and Image Molding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Campaign workers spend much of their time and money to create the right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image</a:t>
            </a:r>
            <a:r>
              <a:rPr lang="en-US" dirty="0"/>
              <a:t>, or impression, for a </a:t>
            </a:r>
            <a:r>
              <a:rPr lang="en-US" dirty="0" smtClean="0"/>
              <a:t>candidate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Political adds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allow the party to present the  candidate’s position or point of view and attack their opponent without a response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Voting and Elections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Section </a:t>
            </a:r>
            <a:r>
              <a:rPr lang="en-US" sz="2800" b="1" dirty="0">
                <a:solidFill>
                  <a:srgbClr val="FF0000"/>
                </a:solidFill>
              </a:rPr>
              <a:t>1: Who Can Vote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Qualifying to Vote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Voting is a right of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citizenship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Voting is a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responsibility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Today </a:t>
            </a:r>
            <a:r>
              <a:rPr lang="en-US" sz="2400" b="1" dirty="0">
                <a:solidFill>
                  <a:srgbClr val="FF0000"/>
                </a:solidFill>
              </a:rPr>
              <a:t>no one is denied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the right to vote based on their race, color, gender or age (at least 18)</a:t>
            </a:r>
            <a:endParaRPr lang="en-US" sz="2000" dirty="0"/>
          </a:p>
          <a:p>
            <a:pPr lvl="1"/>
            <a:r>
              <a:rPr lang="en-US" sz="2400" dirty="0"/>
              <a:t>To vote you must be at least 18 years old,  a resident of the state for a specific period of time, and a citizen of the United States, and be registered to vote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</a:t>
            </a:r>
            <a:r>
              <a:rPr lang="en-US" dirty="0" smtClean="0">
                <a:solidFill>
                  <a:schemeClr val="accent1"/>
                </a:solidFill>
                <a:effectLst/>
              </a:rPr>
              <a:t>Elections: Chapter 10</a:t>
            </a:r>
            <a:r>
              <a:rPr lang="en-US" dirty="0">
                <a:solidFill>
                  <a:schemeClr val="accent1"/>
                </a:solidFill>
                <a:effectLst/>
              </a:rPr>
              <a:t/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Voter Registration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You must </a:t>
            </a:r>
            <a:r>
              <a:rPr lang="en-US" sz="2400" b="1" dirty="0">
                <a:solidFill>
                  <a:srgbClr val="FF0000"/>
                </a:solidFill>
              </a:rPr>
              <a:t>register to vote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before you can participate in an election</a:t>
            </a:r>
            <a:endParaRPr lang="en-US" sz="2000" dirty="0"/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1995- Motor Voter Act</a:t>
            </a:r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dirty="0"/>
              <a:t>allows people to register to vote when they renew their driver’s license</a:t>
            </a:r>
            <a:endParaRPr lang="en-US" sz="2000" dirty="0"/>
          </a:p>
          <a:p>
            <a:pPr lvl="1"/>
            <a:r>
              <a:rPr lang="en-US" sz="2400" dirty="0"/>
              <a:t>You may register as a Democrat, Republican, unaffiliated or a member of some other party </a:t>
            </a:r>
            <a:endParaRPr lang="en-US" sz="20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sz="4500" dirty="0"/>
          </a:p>
          <a:p>
            <a:pPr lvl="0"/>
            <a:r>
              <a:rPr lang="en-US" sz="4500" b="1" dirty="0">
                <a:solidFill>
                  <a:srgbClr val="FF0000"/>
                </a:solidFill>
              </a:rPr>
              <a:t>At the Polls</a:t>
            </a:r>
            <a:endParaRPr lang="en-US" sz="4500" dirty="0">
              <a:solidFill>
                <a:srgbClr val="FF0000"/>
              </a:solidFill>
            </a:endParaRPr>
          </a:p>
          <a:p>
            <a:pPr lvl="1"/>
            <a:r>
              <a:rPr lang="en-US" sz="4500" b="1" dirty="0">
                <a:solidFill>
                  <a:srgbClr val="FF0000"/>
                </a:solidFill>
              </a:rPr>
              <a:t>Ballot</a:t>
            </a:r>
            <a:r>
              <a:rPr lang="en-US" sz="4500" dirty="0">
                <a:solidFill>
                  <a:srgbClr val="FF0000"/>
                </a:solidFill>
              </a:rPr>
              <a:t>- </a:t>
            </a:r>
            <a:r>
              <a:rPr lang="en-US" sz="4500" dirty="0"/>
              <a:t>list of candidates on which you cast your </a:t>
            </a:r>
            <a:r>
              <a:rPr lang="en-US" sz="4500" dirty="0" smtClean="0"/>
              <a:t>vote</a:t>
            </a:r>
            <a:endParaRPr lang="en-US" sz="4500" dirty="0"/>
          </a:p>
          <a:p>
            <a:r>
              <a:rPr lang="en-US" sz="4500" dirty="0" smtClean="0"/>
              <a:t> </a:t>
            </a:r>
            <a:r>
              <a:rPr lang="en-US" sz="4500" b="1" dirty="0" smtClean="0">
                <a:solidFill>
                  <a:srgbClr val="FF0000"/>
                </a:solidFill>
              </a:rPr>
              <a:t>Casting </a:t>
            </a:r>
            <a:r>
              <a:rPr lang="en-US" sz="4500" b="1" dirty="0">
                <a:solidFill>
                  <a:srgbClr val="FF0000"/>
                </a:solidFill>
              </a:rPr>
              <a:t>a Vote</a:t>
            </a:r>
            <a:endParaRPr lang="en-US" sz="4500" dirty="0">
              <a:solidFill>
                <a:srgbClr val="FF0000"/>
              </a:solidFill>
            </a:endParaRPr>
          </a:p>
          <a:p>
            <a:pPr lvl="1"/>
            <a:r>
              <a:rPr lang="en-US" sz="4500" dirty="0"/>
              <a:t>Go to the voting booth</a:t>
            </a:r>
          </a:p>
          <a:p>
            <a:pPr lvl="1"/>
            <a:r>
              <a:rPr lang="en-US" sz="4500" dirty="0"/>
              <a:t>Cast ballot using a voting machine</a:t>
            </a:r>
          </a:p>
          <a:p>
            <a:pPr lvl="1"/>
            <a:r>
              <a:rPr lang="en-US" sz="4500" dirty="0"/>
              <a:t>You may vote on a </a:t>
            </a:r>
            <a:r>
              <a:rPr lang="en-US" sz="4500" b="1" dirty="0">
                <a:solidFill>
                  <a:srgbClr val="FF0000"/>
                </a:solidFill>
              </a:rPr>
              <a:t>Straight Ticket</a:t>
            </a:r>
            <a:r>
              <a:rPr lang="en-US" sz="4500" dirty="0">
                <a:solidFill>
                  <a:srgbClr val="FF0000"/>
                </a:solidFill>
              </a:rPr>
              <a:t>- </a:t>
            </a:r>
            <a:r>
              <a:rPr lang="en-US" sz="4500" dirty="0"/>
              <a:t>voting for all candidates in one political party</a:t>
            </a:r>
          </a:p>
          <a:p>
            <a:pPr lvl="1"/>
            <a:r>
              <a:rPr lang="en-US" sz="4500" dirty="0"/>
              <a:t>You may vote on a </a:t>
            </a:r>
            <a:r>
              <a:rPr lang="en-US" sz="4500" b="1" dirty="0">
                <a:solidFill>
                  <a:srgbClr val="FF0000"/>
                </a:solidFill>
              </a:rPr>
              <a:t>Split Ticket</a:t>
            </a:r>
            <a:r>
              <a:rPr lang="en-US" sz="4500" dirty="0">
                <a:solidFill>
                  <a:srgbClr val="FF0000"/>
                </a:solidFill>
              </a:rPr>
              <a:t>- </a:t>
            </a:r>
            <a:r>
              <a:rPr lang="en-US" sz="4500" dirty="0"/>
              <a:t>voting for candidates from more than one party </a:t>
            </a:r>
            <a:endParaRPr lang="en-US" sz="4500" dirty="0" smtClean="0"/>
          </a:p>
          <a:p>
            <a:pPr marL="393192" lvl="1" indent="0">
              <a:buNone/>
            </a:pPr>
            <a:endParaRPr lang="en-US" sz="4500" dirty="0"/>
          </a:p>
          <a:p>
            <a:pPr lvl="0"/>
            <a:r>
              <a:rPr lang="en-US" sz="4500" b="1" dirty="0">
                <a:solidFill>
                  <a:srgbClr val="FF0000"/>
                </a:solidFill>
              </a:rPr>
              <a:t>The Secret Ballot</a:t>
            </a:r>
            <a:endParaRPr lang="en-US" sz="4500" dirty="0">
              <a:solidFill>
                <a:srgbClr val="FF0000"/>
              </a:solidFill>
            </a:endParaRPr>
          </a:p>
          <a:p>
            <a:pPr lvl="1"/>
            <a:r>
              <a:rPr lang="en-US" sz="4500" dirty="0"/>
              <a:t>allows voters to vote </a:t>
            </a:r>
            <a:r>
              <a:rPr lang="en-US" sz="4500" b="1" dirty="0">
                <a:solidFill>
                  <a:srgbClr val="FF0000"/>
                </a:solidFill>
              </a:rPr>
              <a:t>without fear or pressure</a:t>
            </a:r>
            <a:endParaRPr lang="en-US" sz="45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4500" dirty="0"/>
          </a:p>
          <a:p>
            <a:pPr lvl="0"/>
            <a:r>
              <a:rPr lang="en-US" sz="4500" b="1" dirty="0">
                <a:solidFill>
                  <a:srgbClr val="FF0000"/>
                </a:solidFill>
              </a:rPr>
              <a:t>Absentee Voting</a:t>
            </a:r>
            <a:endParaRPr lang="en-US" sz="4500" dirty="0">
              <a:solidFill>
                <a:srgbClr val="FF0000"/>
              </a:solidFill>
            </a:endParaRPr>
          </a:p>
          <a:p>
            <a:pPr lvl="1"/>
            <a:r>
              <a:rPr lang="en-US" sz="4500" dirty="0"/>
              <a:t>Citizens who cannot get to the polls on Election Day can vote by </a:t>
            </a:r>
            <a:r>
              <a:rPr lang="en-US" sz="4500" b="1" dirty="0">
                <a:solidFill>
                  <a:srgbClr val="FF0000"/>
                </a:solidFill>
              </a:rPr>
              <a:t>absentee ballot</a:t>
            </a:r>
            <a:endParaRPr lang="en-US" sz="45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Counting the Vote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Voting Results called </a:t>
            </a:r>
            <a:r>
              <a:rPr lang="en-US" sz="2400" b="1" dirty="0">
                <a:solidFill>
                  <a:srgbClr val="FF0000"/>
                </a:solidFill>
              </a:rPr>
              <a:t>Returns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When the polls close workers take ballots and results to </a:t>
            </a:r>
            <a:r>
              <a:rPr lang="en-US" sz="2400" b="1" dirty="0">
                <a:solidFill>
                  <a:srgbClr val="FF0000"/>
                </a:solidFill>
              </a:rPr>
              <a:t>Election Board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Exit polls are used to determine </a:t>
            </a:r>
            <a:r>
              <a:rPr lang="en-US" sz="2400" b="1" dirty="0">
                <a:solidFill>
                  <a:srgbClr val="FF0000"/>
                </a:solidFill>
              </a:rPr>
              <a:t>early election results</a:t>
            </a:r>
            <a:r>
              <a:rPr lang="en-US" sz="2400" dirty="0"/>
              <a:t> before all votes are counted- don’t really mean anything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The Media and Elections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news media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will cover election results the entire night of an election</a:t>
            </a:r>
            <a:endParaRPr lang="en-US" sz="2000" dirty="0"/>
          </a:p>
          <a:p>
            <a:pPr lvl="1"/>
            <a:r>
              <a:rPr lang="en-US" sz="2400" dirty="0"/>
              <a:t>When enough precincts have turned in their results in a state the media </a:t>
            </a:r>
            <a:r>
              <a:rPr lang="en-US" sz="2400" dirty="0">
                <a:solidFill>
                  <a:srgbClr val="FF0000"/>
                </a:solidFill>
              </a:rPr>
              <a:t>will </a:t>
            </a:r>
            <a:r>
              <a:rPr lang="en-US" sz="2400" b="1" dirty="0">
                <a:solidFill>
                  <a:srgbClr val="FF0000"/>
                </a:solidFill>
              </a:rPr>
              <a:t>“call” a winner of that state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Florida 2000 news media called Gore the winner </a:t>
            </a:r>
            <a:r>
              <a:rPr lang="en-US" sz="2400" b="1" dirty="0">
                <a:solidFill>
                  <a:srgbClr val="FF0000"/>
                </a:solidFill>
              </a:rPr>
              <a:t>too early</a:t>
            </a:r>
            <a:r>
              <a:rPr lang="en-US" sz="2400" dirty="0"/>
              <a:t> and later had 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change</a:t>
            </a:r>
            <a:r>
              <a:rPr lang="en-US" sz="2400" dirty="0"/>
              <a:t> the winner to Bush</a:t>
            </a:r>
            <a:endParaRPr lang="en-US" sz="2000" dirty="0"/>
          </a:p>
          <a:p>
            <a:pPr lvl="1"/>
            <a:r>
              <a:rPr lang="en-US" sz="2400" dirty="0"/>
              <a:t>Some people think the media should not call elections before all states have voted because the people on the </a:t>
            </a:r>
            <a:r>
              <a:rPr lang="en-US" sz="2400" b="1" dirty="0">
                <a:solidFill>
                  <a:srgbClr val="FF0000"/>
                </a:solidFill>
              </a:rPr>
              <a:t>west coast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might hear the results and be influence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/>
              </a:rPr>
              <a:t>Unit 4 Elections</a:t>
            </a:r>
            <a:br>
              <a:rPr lang="en-US" dirty="0">
                <a:solidFill>
                  <a:schemeClr val="accent1"/>
                </a:solidFill>
                <a:effectLst/>
              </a:rPr>
            </a:br>
            <a:r>
              <a:rPr lang="en-US" dirty="0">
                <a:solidFill>
                  <a:schemeClr val="accent1"/>
                </a:solidFill>
                <a:effectLst/>
              </a:rPr>
              <a:t>Standards: 2.8, 3.6, 5.1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  <p:tag name="__PE_ORIG_SIZE" val="496.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7A2E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1061</Words>
  <Application>Microsoft Office PowerPoint</Application>
  <PresentationFormat>On-screen Show (4:3)</PresentationFormat>
  <Paragraphs>129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Unit 4 Chapter 10 Notes “Elections”-Answers </vt:lpstr>
      <vt:lpstr>Standards:</vt:lpstr>
      <vt:lpstr>Unit 4 Elections: Chapter 10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  <vt:lpstr>Unit 4 Elections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  <vt:lpstr>Unit 4 Elections Standards: 2.8, 3.6, 5.1</vt:lpstr>
      <vt:lpstr>Unit 4 Elections Standards: 2.8, 3.6, 5.1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Chapter 10 Notes “Elections”-Answers </dc:title>
  <dc:creator>sgodwin</dc:creator>
  <cp:lastModifiedBy>sgodwin</cp:lastModifiedBy>
  <cp:revision>11</cp:revision>
  <dcterms:created xsi:type="dcterms:W3CDTF">2015-01-28T19:58:25Z</dcterms:created>
  <dcterms:modified xsi:type="dcterms:W3CDTF">2015-02-10T18:06:34Z</dcterms:modified>
</cp:coreProperties>
</file>