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10.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11.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12.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13.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4.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5.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6.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7.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8.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9.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20.xml" ContentType="application/vnd.openxmlformats-officedocument.presentationml.notesSlide+xml"/>
  <Override PartName="/ppt/tags/tag3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73"/>
  </p:notesMasterIdLst>
  <p:sldIdLst>
    <p:sldId id="260" r:id="rId2"/>
    <p:sldId id="261" r:id="rId3"/>
    <p:sldId id="262" r:id="rId4"/>
    <p:sldId id="263" r:id="rId5"/>
    <p:sldId id="301" r:id="rId6"/>
    <p:sldId id="264" r:id="rId7"/>
    <p:sldId id="319" r:id="rId8"/>
    <p:sldId id="265" r:id="rId9"/>
    <p:sldId id="320" r:id="rId10"/>
    <p:sldId id="302" r:id="rId11"/>
    <p:sldId id="266" r:id="rId12"/>
    <p:sldId id="323" r:id="rId13"/>
    <p:sldId id="303" r:id="rId14"/>
    <p:sldId id="267" r:id="rId15"/>
    <p:sldId id="321" r:id="rId16"/>
    <p:sldId id="304" r:id="rId17"/>
    <p:sldId id="268" r:id="rId18"/>
    <p:sldId id="269" r:id="rId19"/>
    <p:sldId id="270" r:id="rId20"/>
    <p:sldId id="322" r:id="rId21"/>
    <p:sldId id="271" r:id="rId22"/>
    <p:sldId id="305" r:id="rId23"/>
    <p:sldId id="272" r:id="rId24"/>
    <p:sldId id="273" r:id="rId25"/>
    <p:sldId id="274" r:id="rId26"/>
    <p:sldId id="306" r:id="rId27"/>
    <p:sldId id="275" r:id="rId28"/>
    <p:sldId id="324" r:id="rId29"/>
    <p:sldId id="307" r:id="rId30"/>
    <p:sldId id="276" r:id="rId31"/>
    <p:sldId id="277" r:id="rId32"/>
    <p:sldId id="325" r:id="rId33"/>
    <p:sldId id="278" r:id="rId34"/>
    <p:sldId id="308" r:id="rId35"/>
    <p:sldId id="279" r:id="rId36"/>
    <p:sldId id="326" r:id="rId37"/>
    <p:sldId id="280" r:id="rId38"/>
    <p:sldId id="309" r:id="rId39"/>
    <p:sldId id="281" r:id="rId40"/>
    <p:sldId id="282" r:id="rId41"/>
    <p:sldId id="283" r:id="rId42"/>
    <p:sldId id="310" r:id="rId43"/>
    <p:sldId id="284" r:id="rId44"/>
    <p:sldId id="285" r:id="rId45"/>
    <p:sldId id="286" r:id="rId46"/>
    <p:sldId id="327" r:id="rId47"/>
    <p:sldId id="311" r:id="rId48"/>
    <p:sldId id="287" r:id="rId49"/>
    <p:sldId id="312" r:id="rId50"/>
    <p:sldId id="288" r:id="rId51"/>
    <p:sldId id="289" r:id="rId52"/>
    <p:sldId id="313" r:id="rId53"/>
    <p:sldId id="290" r:id="rId54"/>
    <p:sldId id="291" r:id="rId55"/>
    <p:sldId id="292" r:id="rId56"/>
    <p:sldId id="293" r:id="rId57"/>
    <p:sldId id="328" r:id="rId58"/>
    <p:sldId id="314" r:id="rId59"/>
    <p:sldId id="294" r:id="rId60"/>
    <p:sldId id="329" r:id="rId61"/>
    <p:sldId id="315" r:id="rId62"/>
    <p:sldId id="295" r:id="rId63"/>
    <p:sldId id="296" r:id="rId64"/>
    <p:sldId id="297" r:id="rId65"/>
    <p:sldId id="330" r:id="rId66"/>
    <p:sldId id="316" r:id="rId67"/>
    <p:sldId id="298" r:id="rId68"/>
    <p:sldId id="299" r:id="rId69"/>
    <p:sldId id="300" r:id="rId70"/>
    <p:sldId id="317" r:id="rId71"/>
    <p:sldId id="318"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37" autoAdjust="0"/>
  </p:normalViewPr>
  <p:slideViewPr>
    <p:cSldViewPr>
      <p:cViewPr>
        <p:scale>
          <a:sx n="70" d="100"/>
          <a:sy n="70" d="100"/>
        </p:scale>
        <p:origin x="-348" y="-72"/>
      </p:cViewPr>
      <p:guideLst>
        <p:guide orient="horz" pos="2160"/>
        <p:guide pos="2880"/>
      </p:guideLst>
    </p:cSldViewPr>
  </p:slideViewPr>
  <p:outlineViewPr>
    <p:cViewPr>
      <p:scale>
        <a:sx n="33" d="100"/>
        <a:sy n="33" d="100"/>
      </p:scale>
      <p:origin x="54" y="6029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6A2ACD-BC75-4EFF-8D27-6569DBFA89C0}" type="datetimeFigureOut">
              <a:rPr lang="en-US" smtClean="0"/>
              <a:pPr/>
              <a:t>10/13/2014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05523F-38F1-4750-B0D3-ADE112E5EF31}" type="slidenum">
              <a:rPr lang="en-US" smtClean="0"/>
              <a:pPr/>
              <a:t>‹#›</a:t>
            </a:fld>
            <a:endParaRPr lang="en-US"/>
          </a:p>
        </p:txBody>
      </p:sp>
    </p:spTree>
    <p:extLst>
      <p:ext uri="{BB962C8B-B14F-4D97-AF65-F5344CB8AC3E}">
        <p14:creationId xmlns:p14="http://schemas.microsoft.com/office/powerpoint/2010/main" val="3322156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34.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38.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42.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47.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49.xml"/><Relationship Id="rId2" Type="http://schemas.openxmlformats.org/officeDocument/2006/relationships/notesMaster" Target="../notesMasters/notesMaster1.xml"/><Relationship Id="rId1" Type="http://schemas.openxmlformats.org/officeDocument/2006/relationships/tags" Target="../tags/tag2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52.xml"/><Relationship Id="rId2" Type="http://schemas.openxmlformats.org/officeDocument/2006/relationships/notesMaster" Target="../notesMasters/notesMaster1.xml"/><Relationship Id="rId1" Type="http://schemas.openxmlformats.org/officeDocument/2006/relationships/tags" Target="../tags/tag26.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58.xml"/><Relationship Id="rId2" Type="http://schemas.openxmlformats.org/officeDocument/2006/relationships/notesMaster" Target="../notesMasters/notesMaster1.xml"/><Relationship Id="rId1" Type="http://schemas.openxmlformats.org/officeDocument/2006/relationships/tags" Target="../tags/tag28.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61.xml"/><Relationship Id="rId2" Type="http://schemas.openxmlformats.org/officeDocument/2006/relationships/notesMaster" Target="../notesMasters/notesMaster1.xml"/><Relationship Id="rId1" Type="http://schemas.openxmlformats.org/officeDocument/2006/relationships/tags" Target="../tags/tag30.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66.xml"/><Relationship Id="rId2" Type="http://schemas.openxmlformats.org/officeDocument/2006/relationships/notesMaster" Target="../notesMasters/notesMaster1.xml"/><Relationship Id="rId1" Type="http://schemas.openxmlformats.org/officeDocument/2006/relationships/tags" Target="../tags/tag32.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70.xml"/><Relationship Id="rId2" Type="http://schemas.openxmlformats.org/officeDocument/2006/relationships/notesMaster" Target="../notesMasters/notesMaster1.xml"/><Relationship Id="rId1" Type="http://schemas.openxmlformats.org/officeDocument/2006/relationships/tags" Target="../tags/tag34.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71.xml"/><Relationship Id="rId2" Type="http://schemas.openxmlformats.org/officeDocument/2006/relationships/notesMaster" Target="../notesMasters/notesMaster1.xml"/><Relationship Id="rId1" Type="http://schemas.openxmlformats.org/officeDocument/2006/relationships/tags" Target="../tags/tag36.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notesMaster" Target="../notesMasters/notesMaster1.xml"/><Relationship Id="rId1" Type="http://schemas.openxmlformats.org/officeDocument/2006/relationships/tags" Target="../tags/tag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105523F-38F1-4750-B0D3-ADE112E5EF3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What do you get as a result of the Gideon Case?
https://www.polleverywhere.com/free_text_polls/HdxlpBwUcYZZFok#!/my/polls</a:t>
            </a:r>
          </a:p>
        </p:txBody>
      </p:sp>
      <p:sp>
        <p:nvSpPr>
          <p:cNvPr id="4" name="Slide Number Placeholder 3"/>
          <p:cNvSpPr>
            <a:spLocks noGrp="1"/>
          </p:cNvSpPr>
          <p:nvPr>
            <p:ph type="sldNum" sz="quarter" idx="10"/>
          </p:nvPr>
        </p:nvSpPr>
        <p:spPr/>
        <p:txBody>
          <a:bodyPr/>
          <a:lstStyle/>
          <a:p>
            <a:fld id="{1C4BCB7D-BF4E-1446-AA25-7CBBEE977063}" type="slidenum">
              <a:rPr lang="en-US" smtClean="0"/>
              <a:t>34</a:t>
            </a:fld>
            <a:endParaRPr lang="en-US" dirty="0"/>
          </a:p>
        </p:txBody>
      </p:sp>
    </p:spTree>
    <p:extLst>
      <p:ext uri="{BB962C8B-B14F-4D97-AF65-F5344CB8AC3E}">
        <p14:creationId xmlns:p14="http://schemas.microsoft.com/office/powerpoint/2010/main" val="15568723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Identify the amendments covered in the Miranda Warning.
https://www.polleverywhere.com/multiple_choice_polls/85A1bwAFgVFN6vV#!/my/polls</a:t>
            </a:r>
          </a:p>
        </p:txBody>
      </p:sp>
      <p:sp>
        <p:nvSpPr>
          <p:cNvPr id="4" name="Slide Number Placeholder 3"/>
          <p:cNvSpPr>
            <a:spLocks noGrp="1"/>
          </p:cNvSpPr>
          <p:nvPr>
            <p:ph type="sldNum" sz="quarter" idx="10"/>
          </p:nvPr>
        </p:nvSpPr>
        <p:spPr/>
        <p:txBody>
          <a:bodyPr/>
          <a:lstStyle/>
          <a:p>
            <a:fld id="{1C4BCB7D-BF4E-1446-AA25-7CBBEE977063}" type="slidenum">
              <a:rPr lang="en-US" smtClean="0"/>
              <a:t>38</a:t>
            </a:fld>
            <a:endParaRPr lang="en-US" dirty="0"/>
          </a:p>
        </p:txBody>
      </p:sp>
    </p:spTree>
    <p:extLst>
      <p:ext uri="{BB962C8B-B14F-4D97-AF65-F5344CB8AC3E}">
        <p14:creationId xmlns:p14="http://schemas.microsoft.com/office/powerpoint/2010/main" val="1556872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Why is the Death penalty not considered cruel and unusual punishment?
https://www.polleverywhere.com/free_text_polls/XlYk0GCGj0XRkl3#!/my/polls</a:t>
            </a:r>
          </a:p>
        </p:txBody>
      </p:sp>
      <p:sp>
        <p:nvSpPr>
          <p:cNvPr id="4" name="Slide Number Placeholder 3"/>
          <p:cNvSpPr>
            <a:spLocks noGrp="1"/>
          </p:cNvSpPr>
          <p:nvPr>
            <p:ph type="sldNum" sz="quarter" idx="10"/>
          </p:nvPr>
        </p:nvSpPr>
        <p:spPr/>
        <p:txBody>
          <a:bodyPr/>
          <a:lstStyle/>
          <a:p>
            <a:fld id="{1C4BCB7D-BF4E-1446-AA25-7CBBEE977063}" type="slidenum">
              <a:rPr lang="en-US" smtClean="0"/>
              <a:t>42</a:t>
            </a:fld>
            <a:endParaRPr lang="en-US" dirty="0"/>
          </a:p>
        </p:txBody>
      </p:sp>
    </p:spTree>
    <p:extLst>
      <p:ext uri="{BB962C8B-B14F-4D97-AF65-F5344CB8AC3E}">
        <p14:creationId xmlns:p14="http://schemas.microsoft.com/office/powerpoint/2010/main" val="1556872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Identify the amendment used to make the Plessy precedent.
https://www.polleverywhere.com/multiple_choice_polls/FD4sw79XTLCbcBc#!/my/polls</a:t>
            </a:r>
          </a:p>
        </p:txBody>
      </p:sp>
      <p:sp>
        <p:nvSpPr>
          <p:cNvPr id="4" name="Slide Number Placeholder 3"/>
          <p:cNvSpPr>
            <a:spLocks noGrp="1"/>
          </p:cNvSpPr>
          <p:nvPr>
            <p:ph type="sldNum" sz="quarter" idx="10"/>
          </p:nvPr>
        </p:nvSpPr>
        <p:spPr/>
        <p:txBody>
          <a:bodyPr/>
          <a:lstStyle/>
          <a:p>
            <a:fld id="{1C4BCB7D-BF4E-1446-AA25-7CBBEE977063}" type="slidenum">
              <a:rPr lang="en-US" smtClean="0"/>
              <a:t>47</a:t>
            </a:fld>
            <a:endParaRPr lang="en-US" dirty="0"/>
          </a:p>
        </p:txBody>
      </p:sp>
    </p:spTree>
    <p:extLst>
      <p:ext uri="{BB962C8B-B14F-4D97-AF65-F5344CB8AC3E}">
        <p14:creationId xmlns:p14="http://schemas.microsoft.com/office/powerpoint/2010/main" val="1556872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What part of the 14th amendment was used to overturn the Plessy decision?
https://www.polleverywhere.com/free_text_polls/0yXXTY6Bj7ReVvi#!/my/polls</a:t>
            </a:r>
          </a:p>
        </p:txBody>
      </p:sp>
      <p:sp>
        <p:nvSpPr>
          <p:cNvPr id="4" name="Slide Number Placeholder 3"/>
          <p:cNvSpPr>
            <a:spLocks noGrp="1"/>
          </p:cNvSpPr>
          <p:nvPr>
            <p:ph type="sldNum" sz="quarter" idx="10"/>
          </p:nvPr>
        </p:nvSpPr>
        <p:spPr/>
        <p:txBody>
          <a:bodyPr/>
          <a:lstStyle/>
          <a:p>
            <a:fld id="{1C4BCB7D-BF4E-1446-AA25-7CBBEE977063}" type="slidenum">
              <a:rPr lang="en-US" smtClean="0"/>
              <a:t>49</a:t>
            </a:fld>
            <a:endParaRPr lang="en-US" dirty="0"/>
          </a:p>
        </p:txBody>
      </p:sp>
    </p:spTree>
    <p:extLst>
      <p:ext uri="{BB962C8B-B14F-4D97-AF65-F5344CB8AC3E}">
        <p14:creationId xmlns:p14="http://schemas.microsoft.com/office/powerpoint/2010/main" val="1556872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How does busing support the 14th amendment?
https://www.polleverywhere.com/free_text_polls/DJFJA4o4QIL53wS#!/my/polls</a:t>
            </a:r>
          </a:p>
        </p:txBody>
      </p:sp>
      <p:sp>
        <p:nvSpPr>
          <p:cNvPr id="4" name="Slide Number Placeholder 3"/>
          <p:cNvSpPr>
            <a:spLocks noGrp="1"/>
          </p:cNvSpPr>
          <p:nvPr>
            <p:ph type="sldNum" sz="quarter" idx="10"/>
          </p:nvPr>
        </p:nvSpPr>
        <p:spPr/>
        <p:txBody>
          <a:bodyPr/>
          <a:lstStyle/>
          <a:p>
            <a:fld id="{1C4BCB7D-BF4E-1446-AA25-7CBBEE977063}" type="slidenum">
              <a:rPr lang="en-US" smtClean="0"/>
              <a:t>52</a:t>
            </a:fld>
            <a:endParaRPr lang="en-US" dirty="0"/>
          </a:p>
        </p:txBody>
      </p:sp>
    </p:spTree>
    <p:extLst>
      <p:ext uri="{BB962C8B-B14F-4D97-AF65-F5344CB8AC3E}">
        <p14:creationId xmlns:p14="http://schemas.microsoft.com/office/powerpoint/2010/main" val="15568723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Explain the precedent in Marbury v. Madison. 
https://www.polleverywhere.com/free_text_polls/10B4VnRhUBVXg1a#!/my/polls</a:t>
            </a:r>
          </a:p>
        </p:txBody>
      </p:sp>
      <p:sp>
        <p:nvSpPr>
          <p:cNvPr id="4" name="Slide Number Placeholder 3"/>
          <p:cNvSpPr>
            <a:spLocks noGrp="1"/>
          </p:cNvSpPr>
          <p:nvPr>
            <p:ph type="sldNum" sz="quarter" idx="10"/>
          </p:nvPr>
        </p:nvSpPr>
        <p:spPr/>
        <p:txBody>
          <a:bodyPr/>
          <a:lstStyle/>
          <a:p>
            <a:fld id="{1C4BCB7D-BF4E-1446-AA25-7CBBEE977063}" type="slidenum">
              <a:rPr lang="en-US" smtClean="0"/>
              <a:t>58</a:t>
            </a:fld>
            <a:endParaRPr lang="en-US" dirty="0"/>
          </a:p>
        </p:txBody>
      </p:sp>
    </p:spTree>
    <p:extLst>
      <p:ext uri="{BB962C8B-B14F-4D97-AF65-F5344CB8AC3E}">
        <p14:creationId xmlns:p14="http://schemas.microsoft.com/office/powerpoint/2010/main" val="15568723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What constitutional principle supports the Nixon precedent?
https://www.polleverywhere.com/free_text_polls/4QRsxT3Xd09mzB7#!/my/polls</a:t>
            </a:r>
          </a:p>
        </p:txBody>
      </p:sp>
      <p:sp>
        <p:nvSpPr>
          <p:cNvPr id="4" name="Slide Number Placeholder 3"/>
          <p:cNvSpPr>
            <a:spLocks noGrp="1"/>
          </p:cNvSpPr>
          <p:nvPr>
            <p:ph type="sldNum" sz="quarter" idx="10"/>
          </p:nvPr>
        </p:nvSpPr>
        <p:spPr/>
        <p:txBody>
          <a:bodyPr/>
          <a:lstStyle/>
          <a:p>
            <a:fld id="{1C4BCB7D-BF4E-1446-AA25-7CBBEE977063}" type="slidenum">
              <a:rPr lang="en-US" smtClean="0"/>
              <a:t>61</a:t>
            </a:fld>
            <a:endParaRPr lang="en-US" dirty="0"/>
          </a:p>
        </p:txBody>
      </p:sp>
    </p:spTree>
    <p:extLst>
      <p:ext uri="{BB962C8B-B14F-4D97-AF65-F5344CB8AC3E}">
        <p14:creationId xmlns:p14="http://schemas.microsoft.com/office/powerpoint/2010/main" val="1556872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 Based on the Gibbons v. Ogden precedent, who controls interstate commerce?
https://www.polleverywhere.com/free_text_polls/TP3XaUpcocKp0gs#!/my/polls</a:t>
            </a:r>
          </a:p>
        </p:txBody>
      </p:sp>
      <p:sp>
        <p:nvSpPr>
          <p:cNvPr id="4" name="Slide Number Placeholder 3"/>
          <p:cNvSpPr>
            <a:spLocks noGrp="1"/>
          </p:cNvSpPr>
          <p:nvPr>
            <p:ph type="sldNum" sz="quarter" idx="10"/>
          </p:nvPr>
        </p:nvSpPr>
        <p:spPr/>
        <p:txBody>
          <a:bodyPr/>
          <a:lstStyle/>
          <a:p>
            <a:fld id="{1C4BCB7D-BF4E-1446-AA25-7CBBEE977063}" type="slidenum">
              <a:rPr lang="en-US" smtClean="0"/>
              <a:t>66</a:t>
            </a:fld>
            <a:endParaRPr lang="en-US" dirty="0"/>
          </a:p>
        </p:txBody>
      </p:sp>
    </p:spTree>
    <p:extLst>
      <p:ext uri="{BB962C8B-B14F-4D97-AF65-F5344CB8AC3E}">
        <p14:creationId xmlns:p14="http://schemas.microsoft.com/office/powerpoint/2010/main" val="15568723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What was the constitutional question in State v. Mann?
https://www.polleverywhere.com/free_text_polls/bj5aapIc0oF7Aep#!/my/polls</a:t>
            </a:r>
          </a:p>
        </p:txBody>
      </p:sp>
      <p:sp>
        <p:nvSpPr>
          <p:cNvPr id="4" name="Slide Number Placeholder 3"/>
          <p:cNvSpPr>
            <a:spLocks noGrp="1"/>
          </p:cNvSpPr>
          <p:nvPr>
            <p:ph type="sldNum" sz="quarter" idx="10"/>
          </p:nvPr>
        </p:nvSpPr>
        <p:spPr/>
        <p:txBody>
          <a:bodyPr/>
          <a:lstStyle/>
          <a:p>
            <a:fld id="{1C4BCB7D-BF4E-1446-AA25-7CBBEE977063}" type="slidenum">
              <a:rPr lang="en-US" smtClean="0"/>
              <a:t>70</a:t>
            </a:fld>
            <a:endParaRPr lang="en-US" dirty="0"/>
          </a:p>
        </p:txBody>
      </p:sp>
    </p:spTree>
    <p:extLst>
      <p:ext uri="{BB962C8B-B14F-4D97-AF65-F5344CB8AC3E}">
        <p14:creationId xmlns:p14="http://schemas.microsoft.com/office/powerpoint/2010/main" val="1556872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105523F-38F1-4750-B0D3-ADE112E5EF3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What precedent was established by the Leandro Case?
https://www.polleverywhere.com/free_text_polls/nXrJI3KI7Zdp4kv#!/my/polls</a:t>
            </a:r>
          </a:p>
        </p:txBody>
      </p:sp>
      <p:sp>
        <p:nvSpPr>
          <p:cNvPr id="4" name="Slide Number Placeholder 3"/>
          <p:cNvSpPr>
            <a:spLocks noGrp="1"/>
          </p:cNvSpPr>
          <p:nvPr>
            <p:ph type="sldNum" sz="quarter" idx="10"/>
          </p:nvPr>
        </p:nvSpPr>
        <p:spPr/>
        <p:txBody>
          <a:bodyPr/>
          <a:lstStyle/>
          <a:p>
            <a:fld id="{1C4BCB7D-BF4E-1446-AA25-7CBBEE977063}" type="slidenum">
              <a:rPr lang="en-US" smtClean="0"/>
              <a:t>71</a:t>
            </a:fld>
            <a:endParaRPr lang="en-US" dirty="0"/>
          </a:p>
        </p:txBody>
      </p:sp>
    </p:spTree>
    <p:extLst>
      <p:ext uri="{BB962C8B-B14F-4D97-AF65-F5344CB8AC3E}">
        <p14:creationId xmlns:p14="http://schemas.microsoft.com/office/powerpoint/2010/main" val="1556872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How is free speech limited by the Schenck Case?
https://www.polleverywhere.com/free_text_polls/raOZVWrBpL1t3vC#!/my/polls</a:t>
            </a:r>
          </a:p>
        </p:txBody>
      </p:sp>
      <p:sp>
        <p:nvSpPr>
          <p:cNvPr id="4" name="Slide Number Placeholder 3"/>
          <p:cNvSpPr>
            <a:spLocks noGrp="1"/>
          </p:cNvSpPr>
          <p:nvPr>
            <p:ph type="sldNum" sz="quarter" idx="10"/>
          </p:nvPr>
        </p:nvSpPr>
        <p:spPr/>
        <p:txBody>
          <a:bodyPr/>
          <a:lstStyle/>
          <a:p>
            <a:fld id="{1C4BCB7D-BF4E-1446-AA25-7CBBEE977063}" type="slidenum">
              <a:rPr lang="en-US" smtClean="0"/>
              <a:t>5</a:t>
            </a:fld>
            <a:endParaRPr lang="en-US" dirty="0"/>
          </a:p>
        </p:txBody>
      </p:sp>
    </p:spTree>
    <p:extLst>
      <p:ext uri="{BB962C8B-B14F-4D97-AF65-F5344CB8AC3E}">
        <p14:creationId xmlns:p14="http://schemas.microsoft.com/office/powerpoint/2010/main" val="1556872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How are schools limited by the Tinker Case?
https://www.polleverywhere.com/free_text_polls/2kBrJcIG3mUVBiR#!/my/polls</a:t>
            </a:r>
          </a:p>
        </p:txBody>
      </p:sp>
      <p:sp>
        <p:nvSpPr>
          <p:cNvPr id="4" name="Slide Number Placeholder 3"/>
          <p:cNvSpPr>
            <a:spLocks noGrp="1"/>
          </p:cNvSpPr>
          <p:nvPr>
            <p:ph type="sldNum" sz="quarter" idx="10"/>
          </p:nvPr>
        </p:nvSpPr>
        <p:spPr/>
        <p:txBody>
          <a:bodyPr/>
          <a:lstStyle/>
          <a:p>
            <a:fld id="{1C4BCB7D-BF4E-1446-AA25-7CBBEE977063}" type="slidenum">
              <a:rPr lang="en-US" smtClean="0"/>
              <a:t>10</a:t>
            </a:fld>
            <a:endParaRPr lang="en-US" dirty="0"/>
          </a:p>
        </p:txBody>
      </p:sp>
    </p:spTree>
    <p:extLst>
      <p:ext uri="{BB962C8B-B14F-4D97-AF65-F5344CB8AC3E}">
        <p14:creationId xmlns:p14="http://schemas.microsoft.com/office/powerpoint/2010/main" val="1556872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Why is it important to support the precedent of the Skokie Case?
https://www.polleverywhere.com/free_text_polls/z69kdSgxi77PRRl#!/my/polls</a:t>
            </a:r>
          </a:p>
        </p:txBody>
      </p:sp>
      <p:sp>
        <p:nvSpPr>
          <p:cNvPr id="4" name="Slide Number Placeholder 3"/>
          <p:cNvSpPr>
            <a:spLocks noGrp="1"/>
          </p:cNvSpPr>
          <p:nvPr>
            <p:ph type="sldNum" sz="quarter" idx="10"/>
          </p:nvPr>
        </p:nvSpPr>
        <p:spPr/>
        <p:txBody>
          <a:bodyPr/>
          <a:lstStyle/>
          <a:p>
            <a:fld id="{1C4BCB7D-BF4E-1446-AA25-7CBBEE977063}" type="slidenum">
              <a:rPr lang="en-US" smtClean="0"/>
              <a:t>13</a:t>
            </a:fld>
            <a:endParaRPr lang="en-US" dirty="0"/>
          </a:p>
        </p:txBody>
      </p:sp>
    </p:spTree>
    <p:extLst>
      <p:ext uri="{BB962C8B-B14F-4D97-AF65-F5344CB8AC3E}">
        <p14:creationId xmlns:p14="http://schemas.microsoft.com/office/powerpoint/2010/main" val="1556872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How is free speech limited by the Bethel case?
https://www.polleverywhere.com/free_text_polls/ETcTTJjfixY8c6n#!/my/polls</a:t>
            </a:r>
          </a:p>
        </p:txBody>
      </p:sp>
      <p:sp>
        <p:nvSpPr>
          <p:cNvPr id="4" name="Slide Number Placeholder 3"/>
          <p:cNvSpPr>
            <a:spLocks noGrp="1"/>
          </p:cNvSpPr>
          <p:nvPr>
            <p:ph type="sldNum" sz="quarter" idx="10"/>
          </p:nvPr>
        </p:nvSpPr>
        <p:spPr/>
        <p:txBody>
          <a:bodyPr/>
          <a:lstStyle/>
          <a:p>
            <a:fld id="{1C4BCB7D-BF4E-1446-AA25-7CBBEE977063}" type="slidenum">
              <a:rPr lang="en-US" smtClean="0"/>
              <a:t>16</a:t>
            </a:fld>
            <a:endParaRPr lang="en-US" dirty="0"/>
          </a:p>
        </p:txBody>
      </p:sp>
    </p:spTree>
    <p:extLst>
      <p:ext uri="{BB962C8B-B14F-4D97-AF65-F5344CB8AC3E}">
        <p14:creationId xmlns:p14="http://schemas.microsoft.com/office/powerpoint/2010/main" val="1556872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Is it legal for students to pray in school?
https://www.polleverywhere.com/multiple_choice_polls/dLp6lcEcc0h9MJX#!/my/polls</a:t>
            </a:r>
          </a:p>
        </p:txBody>
      </p:sp>
      <p:sp>
        <p:nvSpPr>
          <p:cNvPr id="4" name="Slide Number Placeholder 3"/>
          <p:cNvSpPr>
            <a:spLocks noGrp="1"/>
          </p:cNvSpPr>
          <p:nvPr>
            <p:ph type="sldNum" sz="quarter" idx="10"/>
          </p:nvPr>
        </p:nvSpPr>
        <p:spPr/>
        <p:txBody>
          <a:bodyPr/>
          <a:lstStyle/>
          <a:p>
            <a:fld id="{1C4BCB7D-BF4E-1446-AA25-7CBBEE977063}" type="slidenum">
              <a:rPr lang="en-US" smtClean="0"/>
              <a:t>22</a:t>
            </a:fld>
            <a:endParaRPr lang="en-US" dirty="0"/>
          </a:p>
        </p:txBody>
      </p:sp>
    </p:spTree>
    <p:extLst>
      <p:ext uri="{BB962C8B-B14F-4D97-AF65-F5344CB8AC3E}">
        <p14:creationId xmlns:p14="http://schemas.microsoft.com/office/powerpoint/2010/main" val="1556872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What is the Exclusionary Rule?
https://www.polleverywhere.com/free_text_polls/uSYR9YwDJT27Bqx#!/my/polls</a:t>
            </a:r>
          </a:p>
        </p:txBody>
      </p:sp>
      <p:sp>
        <p:nvSpPr>
          <p:cNvPr id="4" name="Slide Number Placeholder 3"/>
          <p:cNvSpPr>
            <a:spLocks noGrp="1"/>
          </p:cNvSpPr>
          <p:nvPr>
            <p:ph type="sldNum" sz="quarter" idx="10"/>
          </p:nvPr>
        </p:nvSpPr>
        <p:spPr/>
        <p:txBody>
          <a:bodyPr/>
          <a:lstStyle/>
          <a:p>
            <a:fld id="{1C4BCB7D-BF4E-1446-AA25-7CBBEE977063}" type="slidenum">
              <a:rPr lang="en-US" smtClean="0"/>
              <a:t>26</a:t>
            </a:fld>
            <a:endParaRPr lang="en-US" dirty="0"/>
          </a:p>
        </p:txBody>
      </p:sp>
    </p:spTree>
    <p:extLst>
      <p:ext uri="{BB962C8B-B14F-4D97-AF65-F5344CB8AC3E}">
        <p14:creationId xmlns:p14="http://schemas.microsoft.com/office/powerpoint/2010/main" val="1556872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What is needed for a search to be legal at school?
https://www.polleverywhere.com/free_text_polls/I3yvJTT4h3RpGkl#!/my/polls</a:t>
            </a:r>
          </a:p>
        </p:txBody>
      </p:sp>
      <p:sp>
        <p:nvSpPr>
          <p:cNvPr id="4" name="Slide Number Placeholder 3"/>
          <p:cNvSpPr>
            <a:spLocks noGrp="1"/>
          </p:cNvSpPr>
          <p:nvPr>
            <p:ph type="sldNum" sz="quarter" idx="10"/>
          </p:nvPr>
        </p:nvSpPr>
        <p:spPr/>
        <p:txBody>
          <a:bodyPr/>
          <a:lstStyle/>
          <a:p>
            <a:fld id="{1C4BCB7D-BF4E-1446-AA25-7CBBEE977063}" type="slidenum">
              <a:rPr lang="en-US" smtClean="0"/>
              <a:t>29</a:t>
            </a:fld>
            <a:endParaRPr lang="en-US" dirty="0"/>
          </a:p>
        </p:txBody>
      </p:sp>
    </p:spTree>
    <p:extLst>
      <p:ext uri="{BB962C8B-B14F-4D97-AF65-F5344CB8AC3E}">
        <p14:creationId xmlns:p14="http://schemas.microsoft.com/office/powerpoint/2010/main" val="15568723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79ED04F-FD19-4FB7-9D85-C6780744DB59}" type="datetimeFigureOut">
              <a:rPr lang="en-US" smtClean="0"/>
              <a:pPr/>
              <a:t>10/13/2014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742677A-B8F5-46A9-B9C7-63ECDAC0D4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9ED04F-FD19-4FB7-9D85-C6780744DB59}" type="datetimeFigureOut">
              <a:rPr lang="en-US" smtClean="0"/>
              <a:pPr/>
              <a:t>10/13/2014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42677A-B8F5-46A9-B9C7-63ECDAC0D4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9ED04F-FD19-4FB7-9D85-C6780744DB59}" type="datetimeFigureOut">
              <a:rPr lang="en-US" smtClean="0"/>
              <a:pPr/>
              <a:t>10/13/2014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42677A-B8F5-46A9-B9C7-63ECDAC0D4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9ED04F-FD19-4FB7-9D85-C6780744DB59}" type="datetimeFigureOut">
              <a:rPr lang="en-US" smtClean="0"/>
              <a:pPr/>
              <a:t>10/13/2014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42677A-B8F5-46A9-B9C7-63ECDAC0D4A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79ED04F-FD19-4FB7-9D85-C6780744DB59}" type="datetimeFigureOut">
              <a:rPr lang="en-US" smtClean="0"/>
              <a:pPr/>
              <a:t>10/13/2014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42677A-B8F5-46A9-B9C7-63ECDAC0D4A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79ED04F-FD19-4FB7-9D85-C6780744DB59}" type="datetimeFigureOut">
              <a:rPr lang="en-US" smtClean="0"/>
              <a:pPr/>
              <a:t>10/13/2014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742677A-B8F5-46A9-B9C7-63ECDAC0D4A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79ED04F-FD19-4FB7-9D85-C6780744DB59}" type="datetimeFigureOut">
              <a:rPr lang="en-US" smtClean="0"/>
              <a:pPr/>
              <a:t>10/13/2014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742677A-B8F5-46A9-B9C7-63ECDAC0D4A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79ED04F-FD19-4FB7-9D85-C6780744DB59}" type="datetimeFigureOut">
              <a:rPr lang="en-US" smtClean="0"/>
              <a:pPr/>
              <a:t>10/13/2014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742677A-B8F5-46A9-B9C7-63ECDAC0D4A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79ED04F-FD19-4FB7-9D85-C6780744DB59}" type="datetimeFigureOut">
              <a:rPr lang="en-US" smtClean="0"/>
              <a:pPr/>
              <a:t>10/13/2014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742677A-B8F5-46A9-B9C7-63ECDAC0D4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79ED04F-FD19-4FB7-9D85-C6780744DB59}" type="datetimeFigureOut">
              <a:rPr lang="en-US" smtClean="0"/>
              <a:pPr/>
              <a:t>10/13/2014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742677A-B8F5-46A9-B9C7-63ECDAC0D4A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79ED04F-FD19-4FB7-9D85-C6780744DB59}" type="datetimeFigureOut">
              <a:rPr lang="en-US" smtClean="0"/>
              <a:pPr/>
              <a:t>10/13/2014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742677A-B8F5-46A9-B9C7-63ECDAC0D4A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79ED04F-FD19-4FB7-9D85-C6780744DB59}" type="datetimeFigureOut">
              <a:rPr lang="en-US" smtClean="0"/>
              <a:pPr/>
              <a:t>10/13/2014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742677A-B8F5-46A9-B9C7-63ECDAC0D4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hyperlink" Target="https://www.polleverywhere.com/free_text_polls/2kBrJcIG3mUVBiR?preview=true#!/my/polls" TargetMode="External"/><Relationship Id="rId2" Type="http://schemas.openxmlformats.org/officeDocument/2006/relationships/slideLayout" Target="../slideLayouts/slideLayout1.xml"/><Relationship Id="rId1" Type="http://schemas.openxmlformats.org/officeDocument/2006/relationships/tags" Target="../tags/tag3.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hyperlink" Target="https://www.polleverywhere.com/free_text_polls/z69kdSgxi77PRRl?preview=true#!/my/polls" TargetMode="External"/><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hyperlink" Target="https://www.polleverywhere.com/free_text_polls/ETcTTJjfixY8c6n?preview=true#!/my/polls" TargetMode="External"/><Relationship Id="rId2" Type="http://schemas.openxmlformats.org/officeDocument/2006/relationships/slideLayout" Target="../slideLayouts/slideLayout1.xml"/><Relationship Id="rId1" Type="http://schemas.openxmlformats.org/officeDocument/2006/relationships/tags" Target="../tags/tag7.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hyperlink" Target="https://www.polleverywhere.com/multiple_choice_polls/dLp6lcEcc0h9MJX?preview=true#!/my/polls" TargetMode="External"/><Relationship Id="rId2" Type="http://schemas.openxmlformats.org/officeDocument/2006/relationships/slideLayout" Target="../slideLayouts/slideLayout1.xml"/><Relationship Id="rId1" Type="http://schemas.openxmlformats.org/officeDocument/2006/relationships/tags" Target="../tags/tag9.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hyperlink" Target="https://www.polleverywhere.com/free_text_polls/uSYR9YwDJT27Bqx?preview=true#!/my/polls" TargetMode="External"/><Relationship Id="rId2" Type="http://schemas.openxmlformats.org/officeDocument/2006/relationships/slideLayout" Target="../slideLayouts/slideLayout1.xml"/><Relationship Id="rId1" Type="http://schemas.openxmlformats.org/officeDocument/2006/relationships/tags" Target="../tags/tag11.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hyperlink" Target="https://www.polleverywhere.com/free_text_polls/I3yvJTT4h3RpGkl?preview=true#!/my/polls" TargetMode="External"/><Relationship Id="rId2" Type="http://schemas.openxmlformats.org/officeDocument/2006/relationships/slideLayout" Target="../slideLayouts/slideLayout1.xml"/><Relationship Id="rId1" Type="http://schemas.openxmlformats.org/officeDocument/2006/relationships/tags" Target="../tags/tag13.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hyperlink" Target="https://www.polleverywhere.com/free_text_polls/HdxlpBwUcYZZFok?preview=true#!/my/polls" TargetMode="External"/><Relationship Id="rId2" Type="http://schemas.openxmlformats.org/officeDocument/2006/relationships/slideLayout" Target="../slideLayouts/slideLayout1.xml"/><Relationship Id="rId1" Type="http://schemas.openxmlformats.org/officeDocument/2006/relationships/tags" Target="../tags/tag15.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hyperlink" Target="https://www.polleverywhere.com/multiple_choice_polls/85A1bwAFgVFN6vV?preview=true#!/my/polls" TargetMode="External"/><Relationship Id="rId2" Type="http://schemas.openxmlformats.org/officeDocument/2006/relationships/slideLayout" Target="../slideLayouts/slideLayout1.xml"/><Relationship Id="rId1" Type="http://schemas.openxmlformats.org/officeDocument/2006/relationships/tags" Target="../tags/tag17.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hyperlink" Target="https://www.polleverywhere.com/free_text_polls/XlYk0GCGj0XRkl3?preview=true#!/my/polls" TargetMode="External"/><Relationship Id="rId2" Type="http://schemas.openxmlformats.org/officeDocument/2006/relationships/slideLayout" Target="../slideLayouts/slideLayout1.xml"/><Relationship Id="rId1" Type="http://schemas.openxmlformats.org/officeDocument/2006/relationships/tags" Target="../tags/tag19.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hyperlink" Target="https://www.polleverywhere.com/multiple_choice_polls/FD4sw79XTLCbcBc?preview=true#!/my/polls" TargetMode="External"/><Relationship Id="rId2" Type="http://schemas.openxmlformats.org/officeDocument/2006/relationships/slideLayout" Target="../slideLayouts/slideLayout1.xml"/><Relationship Id="rId1" Type="http://schemas.openxmlformats.org/officeDocument/2006/relationships/tags" Target="../tags/tag21.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hyperlink" Target="https://www.polleverywhere.com/free_text_polls/0yXXTY6Bj7ReVvi?preview=true#!/my/polls" TargetMode="External"/><Relationship Id="rId2" Type="http://schemas.openxmlformats.org/officeDocument/2006/relationships/slideLayout" Target="../slideLayouts/slideLayout1.xml"/><Relationship Id="rId1" Type="http://schemas.openxmlformats.org/officeDocument/2006/relationships/tags" Target="../tags/tag23.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hyperlink" Target="https://www.polleverywhere.com/free_text_polls/raOZVWrBpL1t3vC?preview=true#!/my/polls" TargetMode="Externa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hyperlink" Target="https://www.polleverywhere.com/free_text_polls/DJFJA4o4QIL53wS?preview=true#!/my/polls" TargetMode="External"/><Relationship Id="rId2" Type="http://schemas.openxmlformats.org/officeDocument/2006/relationships/slideLayout" Target="../slideLayouts/slideLayout1.xml"/><Relationship Id="rId1" Type="http://schemas.openxmlformats.org/officeDocument/2006/relationships/tags" Target="../tags/tag25.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hyperlink" Target="https://www.polleverywhere.com/free_text_polls/10B4VnRhUBVXg1a?preview=true#!/my/polls" TargetMode="External"/><Relationship Id="rId2" Type="http://schemas.openxmlformats.org/officeDocument/2006/relationships/slideLayout" Target="../slideLayouts/slideLayout1.xml"/><Relationship Id="rId1" Type="http://schemas.openxmlformats.org/officeDocument/2006/relationships/tags" Target="../tags/tag27.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2.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hyperlink" Target="https://www.polleverywhere.com/free_text_polls/4QRsxT3Xd09mzB7?preview=true#!/my/polls" TargetMode="External"/><Relationship Id="rId2" Type="http://schemas.openxmlformats.org/officeDocument/2006/relationships/slideLayout" Target="../slideLayouts/slideLayout1.xml"/><Relationship Id="rId1" Type="http://schemas.openxmlformats.org/officeDocument/2006/relationships/tags" Target="../tags/tag29.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2.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hyperlink" Target="https://www.polleverywhere.com/free_text_polls/TP3XaUpcocKp0gs?preview=true#!/my/polls" TargetMode="External"/><Relationship Id="rId2" Type="http://schemas.openxmlformats.org/officeDocument/2006/relationships/slideLayout" Target="../slideLayouts/slideLayout1.xml"/><Relationship Id="rId1" Type="http://schemas.openxmlformats.org/officeDocument/2006/relationships/tags" Target="../tags/tag31.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2.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hyperlink" Target="https://www.polleverywhere.com/free_text_polls/bj5aapIc0oF7Aep?preview=true#!/my/polls" TargetMode="External"/><Relationship Id="rId2" Type="http://schemas.openxmlformats.org/officeDocument/2006/relationships/slideLayout" Target="../slideLayouts/slideLayout1.xml"/><Relationship Id="rId1" Type="http://schemas.openxmlformats.org/officeDocument/2006/relationships/tags" Target="../tags/tag33.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2.png"/></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hyperlink" Target="https://www.polleverywhere.com/free_text_polls/nXrJI3KI7Zdp4kv?preview=true#!/my/polls" TargetMode="External"/><Relationship Id="rId2" Type="http://schemas.openxmlformats.org/officeDocument/2006/relationships/slideLayout" Target="../slideLayouts/slideLayout1.xml"/><Relationship Id="rId1" Type="http://schemas.openxmlformats.org/officeDocument/2006/relationships/tags" Target="../tags/tag35.xml"/><Relationship Id="rId6" Type="http://schemas.openxmlformats.org/officeDocument/2006/relationships/hyperlink" Target="http://www.polleverywhere.com/app/help" TargetMode="External"/><Relationship Id="rId5" Type="http://schemas.openxmlformats.org/officeDocument/2006/relationships/hyperlink" Target="http://www.polleverywhere.com/app"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3277562"/>
          </a:xfrm>
        </p:spPr>
        <p:txBody>
          <a:bodyPr>
            <a:normAutofit/>
          </a:bodyPr>
          <a:lstStyle/>
          <a:p>
            <a:pPr algn="ctr"/>
            <a:r>
              <a:rPr lang="en-US" dirty="0" smtClean="0">
                <a:solidFill>
                  <a:schemeClr val="accent1"/>
                </a:solidFill>
              </a:rPr>
              <a:t>Unit 2.3</a:t>
            </a:r>
            <a:br>
              <a:rPr lang="en-US" dirty="0" smtClean="0">
                <a:solidFill>
                  <a:schemeClr val="accent1"/>
                </a:solidFill>
              </a:rPr>
            </a:br>
            <a:r>
              <a:rPr lang="en-US" dirty="0" smtClean="0">
                <a:solidFill>
                  <a:schemeClr val="accent1"/>
                </a:solidFill>
              </a:rPr>
              <a:t>Supreme Court Cases- Answers</a:t>
            </a:r>
            <a:r>
              <a:rPr lang="en-US" dirty="0" smtClean="0"/>
              <a:t/>
            </a:r>
            <a:br>
              <a:rPr lang="en-US" dirty="0" smtClean="0"/>
            </a:br>
            <a:endParaRPr lang="en-US" dirty="0"/>
          </a:p>
        </p:txBody>
      </p:sp>
      <p:sp>
        <p:nvSpPr>
          <p:cNvPr id="3" name="Subtitle 2"/>
          <p:cNvSpPr>
            <a:spLocks noGrp="1"/>
          </p:cNvSpPr>
          <p:nvPr>
            <p:ph type="subTitle" idx="1"/>
          </p:nvPr>
        </p:nvSpPr>
        <p:spPr/>
        <p:txBody>
          <a:bodyPr/>
          <a:lstStyle/>
          <a:p>
            <a:pPr algn="ctr"/>
            <a:r>
              <a:rPr lang="en-US" sz="2400" dirty="0" smtClean="0">
                <a:solidFill>
                  <a:schemeClr val="accent1"/>
                </a:solidFill>
              </a:rPr>
              <a:t>Complete the Guided Reading / Structured Notes as you view the Power Point.</a:t>
            </a:r>
          </a:p>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0751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chemeClr val="accent1"/>
                </a:solidFill>
              </a:rPr>
              <a:t>Bethel School District v. Fraser (1986)</a:t>
            </a:r>
            <a:endParaRPr lang="en-US" dirty="0">
              <a:solidFill>
                <a:schemeClr val="accent1"/>
              </a:solidFill>
            </a:endParaRPr>
          </a:p>
          <a:p>
            <a:pPr lvl="0"/>
            <a:r>
              <a:rPr lang="en-US" b="1" dirty="0">
                <a:solidFill>
                  <a:schemeClr val="accent1"/>
                </a:solidFill>
              </a:rPr>
              <a:t>Summary:</a:t>
            </a:r>
            <a:r>
              <a:rPr lang="en-US" dirty="0"/>
              <a:t> </a:t>
            </a:r>
            <a:r>
              <a:rPr lang="en-US" dirty="0" smtClean="0"/>
              <a:t>Student </a:t>
            </a:r>
            <a:r>
              <a:rPr lang="en-US" dirty="0"/>
              <a:t>was suspended for making lewd and obscene remarks during a school speech that disrupted and embarrassed students </a:t>
            </a:r>
          </a:p>
          <a:p>
            <a:pPr lvl="0"/>
            <a:r>
              <a:rPr lang="en-US" b="1" dirty="0">
                <a:solidFill>
                  <a:schemeClr val="accent1"/>
                </a:solidFill>
              </a:rPr>
              <a:t>Ruling:</a:t>
            </a:r>
            <a:r>
              <a:rPr lang="en-US" dirty="0">
                <a:solidFill>
                  <a:schemeClr val="accent1"/>
                </a:solidFill>
              </a:rPr>
              <a:t> </a:t>
            </a:r>
            <a:r>
              <a:rPr lang="en-US" dirty="0" smtClean="0"/>
              <a:t>For </a:t>
            </a:r>
            <a:r>
              <a:rPr lang="en-US" dirty="0"/>
              <a:t>the school</a:t>
            </a:r>
          </a:p>
          <a:p>
            <a:pPr lvl="0"/>
            <a:r>
              <a:rPr lang="en-US" b="1" dirty="0">
                <a:solidFill>
                  <a:schemeClr val="accent1"/>
                </a:solidFill>
              </a:rPr>
              <a:t>Amendment in </a:t>
            </a:r>
            <a:r>
              <a:rPr lang="en-US" b="1" dirty="0" smtClean="0">
                <a:solidFill>
                  <a:schemeClr val="accent1"/>
                </a:solidFill>
              </a:rPr>
              <a:t>Question</a:t>
            </a:r>
            <a:r>
              <a:rPr lang="en-US" b="1" dirty="0">
                <a:solidFill>
                  <a:schemeClr val="accent1"/>
                </a:solidFill>
              </a:rPr>
              <a:t>:</a:t>
            </a:r>
            <a:r>
              <a:rPr lang="en-US" dirty="0">
                <a:solidFill>
                  <a:schemeClr val="accent1"/>
                </a:solidFill>
              </a:rPr>
              <a:t> </a:t>
            </a:r>
            <a:r>
              <a:rPr lang="en-US" dirty="0"/>
              <a:t>1</a:t>
            </a:r>
          </a:p>
          <a:p>
            <a:pPr lvl="0"/>
            <a:r>
              <a:rPr lang="en-US" b="1" dirty="0">
                <a:solidFill>
                  <a:schemeClr val="accent1"/>
                </a:solidFill>
              </a:rPr>
              <a:t>Precedent:</a:t>
            </a:r>
            <a:r>
              <a:rPr lang="en-US" dirty="0">
                <a:solidFill>
                  <a:schemeClr val="accent1"/>
                </a:solidFill>
              </a:rPr>
              <a:t> </a:t>
            </a:r>
            <a:r>
              <a:rPr lang="en-US" dirty="0" smtClean="0"/>
              <a:t>Schools </a:t>
            </a:r>
            <a:r>
              <a:rPr lang="en-US" dirty="0"/>
              <a:t>can make rules to regulate speech</a:t>
            </a:r>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17557109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In Bethel the Boy was Behaving Badly</a:t>
            </a:r>
            <a:endParaRPr lang="en-US" b="1"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p>
        </p:txBody>
      </p:sp>
    </p:spTree>
    <p:extLst>
      <p:ext uri="{BB962C8B-B14F-4D97-AF65-F5344CB8AC3E}">
        <p14:creationId xmlns:p14="http://schemas.microsoft.com/office/powerpoint/2010/main" val="438667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79310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chemeClr val="accent1"/>
                </a:solidFill>
              </a:rPr>
              <a:t>Hazelwood </a:t>
            </a:r>
            <a:r>
              <a:rPr lang="en-US" b="1" dirty="0">
                <a:solidFill>
                  <a:schemeClr val="accent1"/>
                </a:solidFill>
              </a:rPr>
              <a:t>School District v. </a:t>
            </a:r>
            <a:r>
              <a:rPr lang="en-US" b="1" dirty="0" err="1">
                <a:solidFill>
                  <a:schemeClr val="accent1"/>
                </a:solidFill>
              </a:rPr>
              <a:t>Kuhlmeier</a:t>
            </a:r>
            <a:r>
              <a:rPr lang="en-US" b="1" dirty="0">
                <a:solidFill>
                  <a:schemeClr val="accent1"/>
                </a:solidFill>
              </a:rPr>
              <a:t> (1988)</a:t>
            </a:r>
            <a:endParaRPr lang="en-US" dirty="0">
              <a:solidFill>
                <a:schemeClr val="accent1"/>
              </a:solidFill>
            </a:endParaRPr>
          </a:p>
          <a:p>
            <a:pPr lvl="0"/>
            <a:r>
              <a:rPr lang="en-US" b="1" dirty="0">
                <a:solidFill>
                  <a:schemeClr val="accent1"/>
                </a:solidFill>
              </a:rPr>
              <a:t>Summary:</a:t>
            </a:r>
            <a:r>
              <a:rPr lang="en-US" dirty="0">
                <a:solidFill>
                  <a:schemeClr val="accent1"/>
                </a:solidFill>
              </a:rPr>
              <a:t> </a:t>
            </a:r>
            <a:r>
              <a:rPr lang="en-US" dirty="0" smtClean="0"/>
              <a:t>School </a:t>
            </a:r>
            <a:r>
              <a:rPr lang="en-US" dirty="0"/>
              <a:t>principal censored a school newspaper for writing articles about teen pregnancy and divorce</a:t>
            </a:r>
          </a:p>
          <a:p>
            <a:pPr lvl="0"/>
            <a:r>
              <a:rPr lang="en-US" b="1" dirty="0">
                <a:solidFill>
                  <a:schemeClr val="accent1"/>
                </a:solidFill>
              </a:rPr>
              <a:t>Ruling:</a:t>
            </a:r>
            <a:r>
              <a:rPr lang="en-US" dirty="0">
                <a:solidFill>
                  <a:schemeClr val="accent1"/>
                </a:solidFill>
              </a:rPr>
              <a:t> </a:t>
            </a:r>
            <a:r>
              <a:rPr lang="en-US" dirty="0" smtClean="0"/>
              <a:t>For </a:t>
            </a:r>
            <a:r>
              <a:rPr lang="en-US" dirty="0"/>
              <a:t>school</a:t>
            </a:r>
          </a:p>
          <a:p>
            <a:pPr lvl="0"/>
            <a:r>
              <a:rPr lang="en-US" b="1" dirty="0">
                <a:solidFill>
                  <a:schemeClr val="accent1"/>
                </a:solidFill>
              </a:rPr>
              <a:t>Amendment in </a:t>
            </a:r>
            <a:r>
              <a:rPr lang="en-US" b="1" dirty="0" smtClean="0">
                <a:solidFill>
                  <a:schemeClr val="accent1"/>
                </a:solidFill>
              </a:rPr>
              <a:t>Question</a:t>
            </a:r>
            <a:r>
              <a:rPr lang="en-US" b="1" dirty="0">
                <a:solidFill>
                  <a:schemeClr val="accent1"/>
                </a:solidFill>
              </a:rPr>
              <a:t>:</a:t>
            </a:r>
            <a:r>
              <a:rPr lang="en-US" dirty="0">
                <a:solidFill>
                  <a:schemeClr val="accent1"/>
                </a:solidFill>
              </a:rPr>
              <a:t> </a:t>
            </a:r>
            <a:r>
              <a:rPr lang="en-US" dirty="0"/>
              <a:t>1</a:t>
            </a:r>
          </a:p>
          <a:p>
            <a:pPr lvl="0"/>
            <a:r>
              <a:rPr lang="en-US" b="1" dirty="0">
                <a:solidFill>
                  <a:schemeClr val="accent1"/>
                </a:solidFill>
              </a:rPr>
              <a:t>Precedent:</a:t>
            </a:r>
            <a:r>
              <a:rPr lang="en-US" dirty="0">
                <a:solidFill>
                  <a:schemeClr val="accent1"/>
                </a:solidFill>
              </a:rPr>
              <a:t> </a:t>
            </a:r>
            <a:r>
              <a:rPr lang="en-US" dirty="0" smtClean="0"/>
              <a:t>School </a:t>
            </a:r>
            <a:r>
              <a:rPr lang="en-US" dirty="0"/>
              <a:t>principals can censor student publications</a:t>
            </a:r>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1239080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Why can a principal censor you but the government cannot?</a:t>
            </a:r>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p>
        </p:txBody>
      </p:sp>
    </p:spTree>
    <p:extLst>
      <p:ext uri="{BB962C8B-B14F-4D97-AF65-F5344CB8AC3E}">
        <p14:creationId xmlns:p14="http://schemas.microsoft.com/office/powerpoint/2010/main" val="1742231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113996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chemeClr val="accent1"/>
                </a:solidFill>
              </a:rPr>
              <a:t>Texas v. Johnson (1989)</a:t>
            </a:r>
            <a:endParaRPr lang="en-US" dirty="0">
              <a:solidFill>
                <a:schemeClr val="accent1"/>
              </a:solidFill>
            </a:endParaRPr>
          </a:p>
          <a:p>
            <a:pPr lvl="0"/>
            <a:r>
              <a:rPr lang="en-US" b="1" dirty="0">
                <a:solidFill>
                  <a:schemeClr val="accent1"/>
                </a:solidFill>
              </a:rPr>
              <a:t>Summary:</a:t>
            </a:r>
            <a:r>
              <a:rPr lang="en-US" dirty="0">
                <a:solidFill>
                  <a:schemeClr val="accent1"/>
                </a:solidFill>
              </a:rPr>
              <a:t> </a:t>
            </a:r>
            <a:r>
              <a:rPr lang="en-US" dirty="0"/>
              <a:t>Johnson was arrested for breaking Texas law against burning the flag to protest the government</a:t>
            </a:r>
          </a:p>
          <a:p>
            <a:pPr lvl="0"/>
            <a:r>
              <a:rPr lang="en-US" b="1" dirty="0">
                <a:solidFill>
                  <a:schemeClr val="accent1"/>
                </a:solidFill>
              </a:rPr>
              <a:t>Ruling:</a:t>
            </a:r>
            <a:r>
              <a:rPr lang="en-US" dirty="0">
                <a:solidFill>
                  <a:schemeClr val="accent1"/>
                </a:solidFill>
              </a:rPr>
              <a:t> </a:t>
            </a:r>
            <a:r>
              <a:rPr lang="en-US" dirty="0" smtClean="0"/>
              <a:t>For </a:t>
            </a:r>
            <a:r>
              <a:rPr lang="en-US" dirty="0"/>
              <a:t>Johnson</a:t>
            </a:r>
          </a:p>
          <a:p>
            <a:pPr lvl="0"/>
            <a:r>
              <a:rPr lang="en-US" b="1" dirty="0">
                <a:solidFill>
                  <a:schemeClr val="accent1"/>
                </a:solidFill>
              </a:rPr>
              <a:t>Amendment in </a:t>
            </a:r>
            <a:r>
              <a:rPr lang="en-US" b="1" dirty="0" smtClean="0">
                <a:solidFill>
                  <a:schemeClr val="accent1"/>
                </a:solidFill>
              </a:rPr>
              <a:t>Question</a:t>
            </a:r>
            <a:r>
              <a:rPr lang="en-US" b="1" dirty="0">
                <a:solidFill>
                  <a:schemeClr val="accent1"/>
                </a:solidFill>
              </a:rPr>
              <a:t>:</a:t>
            </a:r>
            <a:r>
              <a:rPr lang="en-US" dirty="0">
                <a:solidFill>
                  <a:schemeClr val="accent1"/>
                </a:solidFill>
              </a:rPr>
              <a:t> </a:t>
            </a:r>
            <a:r>
              <a:rPr lang="en-US" dirty="0"/>
              <a:t>1</a:t>
            </a:r>
          </a:p>
          <a:p>
            <a:pPr lvl="0"/>
            <a:r>
              <a:rPr lang="en-US" b="1" dirty="0">
                <a:solidFill>
                  <a:schemeClr val="accent1"/>
                </a:solidFill>
              </a:rPr>
              <a:t>Precedent:</a:t>
            </a:r>
            <a:r>
              <a:rPr lang="en-US" dirty="0">
                <a:solidFill>
                  <a:schemeClr val="accent1"/>
                </a:solidFill>
              </a:rPr>
              <a:t>  </a:t>
            </a:r>
            <a:r>
              <a:rPr lang="en-US" dirty="0" smtClean="0"/>
              <a:t>Legal </a:t>
            </a:r>
            <a:r>
              <a:rPr lang="en-US" dirty="0"/>
              <a:t>to burn the flag in protest</a:t>
            </a:r>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2756553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en-US" dirty="0" smtClean="0"/>
          </a:p>
          <a:p>
            <a:pPr algn="ctr"/>
            <a:endParaRPr lang="en-US" dirty="0"/>
          </a:p>
          <a:p>
            <a:pPr marL="109728" indent="0" algn="ctr">
              <a:buNone/>
            </a:pPr>
            <a:r>
              <a:rPr lang="en-US" sz="4400" b="1" dirty="0" smtClean="0">
                <a:solidFill>
                  <a:schemeClr val="accent1"/>
                </a:solidFill>
              </a:rPr>
              <a:t>FREEDOM OF RELIGION CASES:</a:t>
            </a:r>
            <a:endParaRPr lang="en-US" sz="4400" b="1" dirty="0">
              <a:solidFill>
                <a:schemeClr val="accent1"/>
              </a:solidFill>
            </a:endParaRPr>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5622978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chemeClr val="accent1"/>
                </a:solidFill>
              </a:rPr>
              <a:t>Engel v. Vitale (1962)</a:t>
            </a:r>
            <a:endParaRPr lang="en-US" dirty="0">
              <a:solidFill>
                <a:schemeClr val="accent1"/>
              </a:solidFill>
            </a:endParaRPr>
          </a:p>
          <a:p>
            <a:pPr lvl="0"/>
            <a:r>
              <a:rPr lang="en-US" b="1" dirty="0">
                <a:solidFill>
                  <a:schemeClr val="accent1"/>
                </a:solidFill>
              </a:rPr>
              <a:t>Summary:</a:t>
            </a:r>
            <a:r>
              <a:rPr lang="en-US" dirty="0">
                <a:solidFill>
                  <a:schemeClr val="accent1"/>
                </a:solidFill>
              </a:rPr>
              <a:t> </a:t>
            </a:r>
            <a:r>
              <a:rPr lang="en-US" dirty="0"/>
              <a:t>Parents objected to opening school with a voluntary prayer</a:t>
            </a:r>
          </a:p>
          <a:p>
            <a:pPr lvl="0"/>
            <a:r>
              <a:rPr lang="en-US" b="1" dirty="0">
                <a:solidFill>
                  <a:schemeClr val="accent1"/>
                </a:solidFill>
              </a:rPr>
              <a:t>Ruling:</a:t>
            </a:r>
            <a:r>
              <a:rPr lang="en-US" dirty="0">
                <a:solidFill>
                  <a:schemeClr val="accent1"/>
                </a:solidFill>
              </a:rPr>
              <a:t> </a:t>
            </a:r>
            <a:r>
              <a:rPr lang="en-US" dirty="0"/>
              <a:t>Court ruled for the parents</a:t>
            </a:r>
          </a:p>
          <a:p>
            <a:pPr lvl="0"/>
            <a:r>
              <a:rPr lang="en-US" b="1" dirty="0">
                <a:solidFill>
                  <a:schemeClr val="accent1"/>
                </a:solidFill>
              </a:rPr>
              <a:t>Amendment in </a:t>
            </a:r>
            <a:r>
              <a:rPr lang="en-US" b="1" dirty="0" smtClean="0">
                <a:solidFill>
                  <a:schemeClr val="accent1"/>
                </a:solidFill>
              </a:rPr>
              <a:t>Question</a:t>
            </a:r>
            <a:r>
              <a:rPr lang="en-US" b="1" dirty="0">
                <a:solidFill>
                  <a:schemeClr val="accent1"/>
                </a:solidFill>
              </a:rPr>
              <a:t>:</a:t>
            </a:r>
            <a:r>
              <a:rPr lang="en-US" dirty="0">
                <a:solidFill>
                  <a:schemeClr val="accent1"/>
                </a:solidFill>
              </a:rPr>
              <a:t> </a:t>
            </a:r>
            <a:r>
              <a:rPr lang="en-US" dirty="0"/>
              <a:t>1</a:t>
            </a:r>
          </a:p>
          <a:p>
            <a:pPr lvl="0"/>
            <a:r>
              <a:rPr lang="en-US" b="1" dirty="0">
                <a:solidFill>
                  <a:schemeClr val="accent1"/>
                </a:solidFill>
              </a:rPr>
              <a:t>Precedent:</a:t>
            </a:r>
            <a:r>
              <a:rPr lang="en-US" dirty="0">
                <a:solidFill>
                  <a:schemeClr val="accent1"/>
                </a:solidFill>
              </a:rPr>
              <a:t> </a:t>
            </a:r>
            <a:r>
              <a:rPr lang="en-US" dirty="0" smtClean="0"/>
              <a:t>School </a:t>
            </a:r>
            <a:r>
              <a:rPr lang="en-US" dirty="0"/>
              <a:t>sponsored prayer is illegal in public schools</a:t>
            </a:r>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3595299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a:solidFill>
                  <a:schemeClr val="accent1"/>
                </a:solidFill>
              </a:rPr>
              <a:t>Essential Standards:</a:t>
            </a:r>
            <a:endParaRPr lang="en-US" dirty="0">
              <a:solidFill>
                <a:schemeClr val="accent1"/>
              </a:solidFill>
            </a:endParaRPr>
          </a:p>
          <a:p>
            <a:r>
              <a:rPr lang="en-US" b="1" dirty="0">
                <a:solidFill>
                  <a:schemeClr val="accent1"/>
                </a:solidFill>
              </a:rPr>
              <a:t>CE.C&amp;G.2.3</a:t>
            </a:r>
            <a:r>
              <a:rPr lang="en-US" dirty="0">
                <a:solidFill>
                  <a:schemeClr val="accent1"/>
                </a:solidFill>
              </a:rPr>
              <a:t> Evaluate the US Constitution as a "living Constitution" in terms of how the words in the Constitution and Bill of Rights have been interpreted and applied throughout their existence.</a:t>
            </a:r>
          </a:p>
          <a:p>
            <a:r>
              <a:rPr lang="en-US" b="1" dirty="0">
                <a:solidFill>
                  <a:schemeClr val="accent1"/>
                </a:solidFill>
              </a:rPr>
              <a:t>CE.C&amp;G.3.1</a:t>
            </a:r>
            <a:r>
              <a:rPr lang="en-US" dirty="0">
                <a:solidFill>
                  <a:schemeClr val="accent1"/>
                </a:solidFill>
              </a:rPr>
              <a:t> Analyze how the rule of law establishes limits on both the governed and those who govern while holding true to the ideal of equal protection under the law</a:t>
            </a:r>
          </a:p>
          <a:p>
            <a:r>
              <a:rPr lang="en-US" b="1" dirty="0">
                <a:solidFill>
                  <a:schemeClr val="accent1"/>
                </a:solidFill>
              </a:rPr>
              <a:t>CE.C&amp;G.3.4</a:t>
            </a:r>
            <a:r>
              <a:rPr lang="en-US" dirty="0">
                <a:solidFill>
                  <a:schemeClr val="accent1"/>
                </a:solidFill>
              </a:rPr>
              <a:t> Explain how individual rights are protected by varieties of law.</a:t>
            </a:r>
          </a:p>
          <a:p>
            <a:r>
              <a:rPr lang="en-US" b="1" dirty="0">
                <a:solidFill>
                  <a:schemeClr val="accent1"/>
                </a:solidFill>
              </a:rPr>
              <a:t>CE.C&amp;G.3.8</a:t>
            </a:r>
            <a:r>
              <a:rPr lang="en-US" dirty="0">
                <a:solidFill>
                  <a:schemeClr val="accent1"/>
                </a:solidFill>
              </a:rPr>
              <a:t> Evaluate the rights of individuals in terms of how well those rights have been upheld by democratic government in the United States.</a:t>
            </a:r>
          </a:p>
        </p:txBody>
      </p:sp>
      <p:sp>
        <p:nvSpPr>
          <p:cNvPr id="3" name="Title 2"/>
          <p:cNvSpPr>
            <a:spLocks noGrp="1"/>
          </p:cNvSpPr>
          <p:nvPr>
            <p:ph type="title"/>
          </p:nvPr>
        </p:nvSpPr>
        <p:spPr/>
        <p:txBody>
          <a:bodyPr/>
          <a:lstStyle/>
          <a:p>
            <a:pPr algn="ctr"/>
            <a:r>
              <a:rPr lang="en-US" dirty="0" smtClean="0">
                <a:solidFill>
                  <a:schemeClr val="accent1"/>
                </a:solidFill>
                <a:effectLst/>
              </a:rPr>
              <a:t>Standards:</a:t>
            </a:r>
            <a:endParaRPr lang="en-US" dirty="0">
              <a:solidFill>
                <a:schemeClr val="accent1"/>
              </a:solidFill>
              <a:effectLst/>
            </a:endParaRPr>
          </a:p>
        </p:txBody>
      </p:sp>
    </p:spTree>
    <p:extLst>
      <p:ext uri="{BB962C8B-B14F-4D97-AF65-F5344CB8AC3E}">
        <p14:creationId xmlns:p14="http://schemas.microsoft.com/office/powerpoint/2010/main" val="13834468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Can students pray in a group at school?</a:t>
            </a:r>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p>
        </p:txBody>
      </p:sp>
    </p:spTree>
    <p:extLst>
      <p:ext uri="{BB962C8B-B14F-4D97-AF65-F5344CB8AC3E}">
        <p14:creationId xmlns:p14="http://schemas.microsoft.com/office/powerpoint/2010/main" val="13449830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chemeClr val="accent1"/>
                </a:solidFill>
              </a:rPr>
              <a:t>Abington v. </a:t>
            </a:r>
            <a:r>
              <a:rPr lang="en-US" b="1" dirty="0" err="1">
                <a:solidFill>
                  <a:schemeClr val="accent1"/>
                </a:solidFill>
              </a:rPr>
              <a:t>Schempp</a:t>
            </a:r>
            <a:r>
              <a:rPr lang="en-US" b="1" dirty="0">
                <a:solidFill>
                  <a:schemeClr val="accent1"/>
                </a:solidFill>
              </a:rPr>
              <a:t> (1963)</a:t>
            </a:r>
            <a:endParaRPr lang="en-US" dirty="0">
              <a:solidFill>
                <a:schemeClr val="accent1"/>
              </a:solidFill>
            </a:endParaRPr>
          </a:p>
          <a:p>
            <a:pPr lvl="0"/>
            <a:r>
              <a:rPr lang="en-US" b="1" dirty="0">
                <a:solidFill>
                  <a:schemeClr val="accent1"/>
                </a:solidFill>
              </a:rPr>
              <a:t>Summary:</a:t>
            </a:r>
            <a:r>
              <a:rPr lang="en-US" dirty="0">
                <a:solidFill>
                  <a:schemeClr val="accent1"/>
                </a:solidFill>
              </a:rPr>
              <a:t> </a:t>
            </a:r>
            <a:r>
              <a:rPr lang="en-US" dirty="0"/>
              <a:t>Parents objected to opening school with a voluntary scripture reading</a:t>
            </a:r>
          </a:p>
          <a:p>
            <a:pPr lvl="0"/>
            <a:r>
              <a:rPr lang="en-US" b="1" dirty="0">
                <a:solidFill>
                  <a:schemeClr val="accent1"/>
                </a:solidFill>
              </a:rPr>
              <a:t>Ruling:</a:t>
            </a:r>
            <a:r>
              <a:rPr lang="en-US" dirty="0">
                <a:solidFill>
                  <a:schemeClr val="accent1"/>
                </a:solidFill>
              </a:rPr>
              <a:t> </a:t>
            </a:r>
            <a:r>
              <a:rPr lang="en-US" dirty="0"/>
              <a:t>Court ruled for the parents</a:t>
            </a:r>
          </a:p>
          <a:p>
            <a:pPr lvl="0"/>
            <a:r>
              <a:rPr lang="en-US" b="1" dirty="0">
                <a:solidFill>
                  <a:schemeClr val="accent1"/>
                </a:solidFill>
              </a:rPr>
              <a:t>Amendment in </a:t>
            </a:r>
            <a:r>
              <a:rPr lang="en-US" b="1" dirty="0" smtClean="0">
                <a:solidFill>
                  <a:schemeClr val="accent1"/>
                </a:solidFill>
              </a:rPr>
              <a:t>Question</a:t>
            </a:r>
            <a:r>
              <a:rPr lang="en-US" b="1" dirty="0">
                <a:solidFill>
                  <a:schemeClr val="accent1"/>
                </a:solidFill>
              </a:rPr>
              <a:t>:</a:t>
            </a:r>
            <a:r>
              <a:rPr lang="en-US" dirty="0">
                <a:solidFill>
                  <a:schemeClr val="accent1"/>
                </a:solidFill>
              </a:rPr>
              <a:t> </a:t>
            </a:r>
            <a:r>
              <a:rPr lang="en-US" dirty="0"/>
              <a:t>1</a:t>
            </a:r>
          </a:p>
          <a:p>
            <a:pPr lvl="0"/>
            <a:r>
              <a:rPr lang="en-US" b="1" dirty="0">
                <a:solidFill>
                  <a:schemeClr val="accent1"/>
                </a:solidFill>
              </a:rPr>
              <a:t>Precedent:</a:t>
            </a:r>
            <a:r>
              <a:rPr lang="en-US" dirty="0">
                <a:solidFill>
                  <a:schemeClr val="accent1"/>
                </a:solidFill>
              </a:rPr>
              <a:t> </a:t>
            </a:r>
            <a:r>
              <a:rPr lang="en-US" dirty="0"/>
              <a:t>Daily scripture reading for religious purposes is illegal in public schools</a:t>
            </a:r>
          </a:p>
          <a:p>
            <a:pPr marL="109728" indent="0">
              <a:buNone/>
            </a:pPr>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7266029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22696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en-US" dirty="0" smtClean="0"/>
          </a:p>
          <a:p>
            <a:pPr algn="ctr"/>
            <a:endParaRPr lang="en-US" dirty="0"/>
          </a:p>
          <a:p>
            <a:pPr algn="ctr"/>
            <a:endParaRPr lang="en-US" dirty="0" smtClean="0"/>
          </a:p>
          <a:p>
            <a:pPr marL="109728" indent="0" algn="ctr">
              <a:buNone/>
            </a:pPr>
            <a:r>
              <a:rPr lang="en-US" sz="4400" b="1" dirty="0" smtClean="0">
                <a:solidFill>
                  <a:schemeClr val="accent1"/>
                </a:solidFill>
              </a:rPr>
              <a:t>RIGHT TO PRIVACY CASES:</a:t>
            </a:r>
            <a:endParaRPr lang="en-US" sz="4400" b="1" dirty="0">
              <a:solidFill>
                <a:schemeClr val="accent1"/>
              </a:solidFill>
            </a:endParaRPr>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40750814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err="1">
                <a:solidFill>
                  <a:schemeClr val="accent1"/>
                </a:solidFill>
              </a:rPr>
              <a:t>Mapp</a:t>
            </a:r>
            <a:r>
              <a:rPr lang="en-US" b="1" dirty="0">
                <a:solidFill>
                  <a:schemeClr val="accent1"/>
                </a:solidFill>
              </a:rPr>
              <a:t> v. Ohio (1961)</a:t>
            </a:r>
            <a:endParaRPr lang="en-US" dirty="0">
              <a:solidFill>
                <a:schemeClr val="accent1"/>
              </a:solidFill>
            </a:endParaRPr>
          </a:p>
          <a:p>
            <a:pPr lvl="0"/>
            <a:r>
              <a:rPr lang="en-US" b="1" dirty="0">
                <a:solidFill>
                  <a:schemeClr val="accent1"/>
                </a:solidFill>
              </a:rPr>
              <a:t>Summary:</a:t>
            </a:r>
            <a:r>
              <a:rPr lang="en-US" dirty="0">
                <a:solidFill>
                  <a:schemeClr val="accent1"/>
                </a:solidFill>
              </a:rPr>
              <a:t> </a:t>
            </a:r>
            <a:r>
              <a:rPr lang="en-US" dirty="0"/>
              <a:t>Police went to </a:t>
            </a:r>
            <a:r>
              <a:rPr lang="en-US" dirty="0" err="1"/>
              <a:t>Mapp’s</a:t>
            </a:r>
            <a:r>
              <a:rPr lang="en-US" dirty="0"/>
              <a:t> home looking for a fugitive. She denied them access to her home because they did not have a </a:t>
            </a:r>
            <a:r>
              <a:rPr lang="en-US" b="1" dirty="0">
                <a:solidFill>
                  <a:schemeClr val="accent1"/>
                </a:solidFill>
              </a:rPr>
              <a:t>search warrant</a:t>
            </a:r>
            <a:r>
              <a:rPr lang="en-US" dirty="0"/>
              <a:t>. They left and returned later with a “warrant.”  </a:t>
            </a:r>
            <a:r>
              <a:rPr lang="en-US" dirty="0" err="1"/>
              <a:t>Mapp</a:t>
            </a:r>
            <a:r>
              <a:rPr lang="en-US" dirty="0"/>
              <a:t> grabbed the document and was then arrested by the police.   Police searched her home but did not find the fugitive.  </a:t>
            </a:r>
            <a:endParaRPr lang="en-US" b="1" dirty="0"/>
          </a:p>
          <a:p>
            <a:r>
              <a:rPr lang="en-US" dirty="0" smtClean="0"/>
              <a:t>Instead </a:t>
            </a:r>
            <a:r>
              <a:rPr lang="en-US" dirty="0"/>
              <a:t>they seized items considered “obscene material” and  </a:t>
            </a:r>
            <a:r>
              <a:rPr lang="en-US" dirty="0" smtClean="0"/>
              <a:t>arrested </a:t>
            </a:r>
            <a:r>
              <a:rPr lang="en-US" dirty="0"/>
              <a:t>her on obscenity charges.</a:t>
            </a:r>
          </a:p>
          <a:p>
            <a:pPr lvl="0"/>
            <a:r>
              <a:rPr lang="en-US" b="1" dirty="0">
                <a:solidFill>
                  <a:schemeClr val="accent1"/>
                </a:solidFill>
              </a:rPr>
              <a:t>Ruling:</a:t>
            </a:r>
            <a:r>
              <a:rPr lang="en-US" dirty="0">
                <a:solidFill>
                  <a:schemeClr val="accent1"/>
                </a:solidFill>
              </a:rPr>
              <a:t> </a:t>
            </a:r>
            <a:r>
              <a:rPr lang="en-US" dirty="0" smtClean="0"/>
              <a:t>For </a:t>
            </a:r>
            <a:r>
              <a:rPr lang="en-US" dirty="0" err="1"/>
              <a:t>Mapp</a:t>
            </a:r>
            <a:endParaRPr lang="en-US" dirty="0"/>
          </a:p>
          <a:p>
            <a:pPr lvl="0"/>
            <a:r>
              <a:rPr lang="en-US" b="1" dirty="0">
                <a:solidFill>
                  <a:schemeClr val="accent1"/>
                </a:solidFill>
              </a:rPr>
              <a:t>Amendment in </a:t>
            </a:r>
            <a:r>
              <a:rPr lang="en-US" b="1" dirty="0" smtClean="0">
                <a:solidFill>
                  <a:schemeClr val="accent1"/>
                </a:solidFill>
              </a:rPr>
              <a:t>Question</a:t>
            </a:r>
            <a:r>
              <a:rPr lang="en-US" b="1" dirty="0">
                <a:solidFill>
                  <a:schemeClr val="accent1"/>
                </a:solidFill>
              </a:rPr>
              <a:t>:</a:t>
            </a:r>
            <a:r>
              <a:rPr lang="en-US" dirty="0">
                <a:solidFill>
                  <a:schemeClr val="accent1"/>
                </a:solidFill>
              </a:rPr>
              <a:t> </a:t>
            </a:r>
            <a:r>
              <a:rPr lang="en-US" dirty="0"/>
              <a:t>4</a:t>
            </a:r>
          </a:p>
          <a:p>
            <a:pPr lvl="0"/>
            <a:r>
              <a:rPr lang="en-US" b="1" dirty="0">
                <a:solidFill>
                  <a:schemeClr val="accent1"/>
                </a:solidFill>
              </a:rPr>
              <a:t>Precedent: Exclusionary Rule- </a:t>
            </a:r>
            <a:r>
              <a:rPr lang="en-US" dirty="0" smtClean="0"/>
              <a:t>Evidence </a:t>
            </a:r>
            <a:r>
              <a:rPr lang="en-US" dirty="0"/>
              <a:t>obtained by police in an illegal search and seizure will be excluded at trial</a:t>
            </a:r>
          </a:p>
          <a:p>
            <a:pPr marL="109728" indent="0">
              <a:buNone/>
            </a:pPr>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90441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chemeClr val="accent1"/>
                </a:solidFill>
              </a:rPr>
              <a:t>Roe v. Wade (1973)</a:t>
            </a:r>
            <a:endParaRPr lang="en-US" dirty="0">
              <a:solidFill>
                <a:schemeClr val="accent1"/>
              </a:solidFill>
            </a:endParaRPr>
          </a:p>
          <a:p>
            <a:pPr lvl="0"/>
            <a:r>
              <a:rPr lang="en-US" b="1" dirty="0">
                <a:solidFill>
                  <a:schemeClr val="accent1"/>
                </a:solidFill>
              </a:rPr>
              <a:t>Summary:</a:t>
            </a:r>
            <a:r>
              <a:rPr lang="en-US" dirty="0">
                <a:solidFill>
                  <a:schemeClr val="accent1"/>
                </a:solidFill>
              </a:rPr>
              <a:t> </a:t>
            </a:r>
            <a:r>
              <a:rPr lang="en-US" dirty="0"/>
              <a:t>Texas had a state law that only allowed women to obtain abortions if their health or life was in jeopardy. A woman named Roe (not her real name) wanted an abortion and sued Texas to gain the right to an abortion.</a:t>
            </a:r>
            <a:endParaRPr lang="en-US" b="1" dirty="0"/>
          </a:p>
          <a:p>
            <a:pPr lvl="0"/>
            <a:r>
              <a:rPr lang="en-US" b="1" dirty="0" smtClean="0">
                <a:solidFill>
                  <a:schemeClr val="accent1"/>
                </a:solidFill>
              </a:rPr>
              <a:t>Ruling</a:t>
            </a:r>
            <a:r>
              <a:rPr lang="en-US" dirty="0" smtClean="0">
                <a:solidFill>
                  <a:schemeClr val="accent1"/>
                </a:solidFill>
              </a:rPr>
              <a:t>: </a:t>
            </a:r>
            <a:r>
              <a:rPr lang="en-US" dirty="0" smtClean="0"/>
              <a:t>Court </a:t>
            </a:r>
            <a:r>
              <a:rPr lang="en-US" dirty="0"/>
              <a:t>ruled in favor of Roe</a:t>
            </a:r>
            <a:endParaRPr lang="en-US" b="1" dirty="0"/>
          </a:p>
          <a:p>
            <a:pPr lvl="0"/>
            <a:r>
              <a:rPr lang="en-US" b="1" dirty="0">
                <a:solidFill>
                  <a:schemeClr val="accent1"/>
                </a:solidFill>
              </a:rPr>
              <a:t>Amendment in </a:t>
            </a:r>
            <a:r>
              <a:rPr lang="en-US" b="1" dirty="0" smtClean="0">
                <a:solidFill>
                  <a:schemeClr val="accent1"/>
                </a:solidFill>
              </a:rPr>
              <a:t>Question</a:t>
            </a:r>
            <a:r>
              <a:rPr lang="en-US" dirty="0">
                <a:solidFill>
                  <a:schemeClr val="accent1"/>
                </a:solidFill>
              </a:rPr>
              <a:t>: </a:t>
            </a:r>
            <a:r>
              <a:rPr lang="en-US" dirty="0"/>
              <a:t>4</a:t>
            </a:r>
            <a:endParaRPr lang="en-US" b="1" dirty="0"/>
          </a:p>
          <a:p>
            <a:pPr lvl="0"/>
            <a:r>
              <a:rPr lang="en-US" b="1" dirty="0">
                <a:solidFill>
                  <a:schemeClr val="accent1"/>
                </a:solidFill>
              </a:rPr>
              <a:t>Precedent</a:t>
            </a:r>
            <a:r>
              <a:rPr lang="en-US" dirty="0">
                <a:solidFill>
                  <a:schemeClr val="accent1"/>
                </a:solidFill>
              </a:rPr>
              <a:t>:</a:t>
            </a:r>
            <a:r>
              <a:rPr lang="en-US" b="1" dirty="0">
                <a:solidFill>
                  <a:schemeClr val="accent1"/>
                </a:solidFill>
              </a:rPr>
              <a:t> </a:t>
            </a:r>
            <a:r>
              <a:rPr lang="en-US" dirty="0"/>
              <a:t>Abortions legal in all 50 states.</a:t>
            </a:r>
            <a:endParaRPr lang="en-US" b="1" dirty="0"/>
          </a:p>
          <a:p>
            <a:pPr marL="109728" indent="0">
              <a:buNone/>
            </a:pPr>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36912068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797630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a:solidFill>
                  <a:schemeClr val="accent1"/>
                </a:solidFill>
              </a:rPr>
              <a:t>TLO v. New Jersey (1985)</a:t>
            </a:r>
            <a:endParaRPr lang="en-US" dirty="0">
              <a:solidFill>
                <a:schemeClr val="accent1"/>
              </a:solidFill>
            </a:endParaRPr>
          </a:p>
          <a:p>
            <a:pPr lvl="0"/>
            <a:r>
              <a:rPr lang="en-US" b="1" dirty="0">
                <a:solidFill>
                  <a:schemeClr val="accent1"/>
                </a:solidFill>
              </a:rPr>
              <a:t>Summary:</a:t>
            </a:r>
            <a:r>
              <a:rPr lang="en-US" dirty="0">
                <a:solidFill>
                  <a:schemeClr val="accent1"/>
                </a:solidFill>
              </a:rPr>
              <a:t> </a:t>
            </a:r>
            <a:r>
              <a:rPr lang="en-US" dirty="0"/>
              <a:t>Student caught smoking in the school bathroom; taken to principal, searched; found cigarettes, papers, marijuana, list of students who owed her money, notes about drug deals</a:t>
            </a:r>
          </a:p>
          <a:p>
            <a:pPr lvl="0"/>
            <a:r>
              <a:rPr lang="en-US" b="1" dirty="0">
                <a:solidFill>
                  <a:schemeClr val="accent1"/>
                </a:solidFill>
              </a:rPr>
              <a:t>Ruling:</a:t>
            </a:r>
            <a:r>
              <a:rPr lang="en-US" dirty="0">
                <a:solidFill>
                  <a:schemeClr val="accent1"/>
                </a:solidFill>
              </a:rPr>
              <a:t> </a:t>
            </a:r>
            <a:r>
              <a:rPr lang="en-US" dirty="0" smtClean="0"/>
              <a:t>For </a:t>
            </a:r>
            <a:r>
              <a:rPr lang="en-US" dirty="0"/>
              <a:t>the school</a:t>
            </a:r>
          </a:p>
          <a:p>
            <a:pPr lvl="0"/>
            <a:r>
              <a:rPr lang="en-US" b="1" dirty="0">
                <a:solidFill>
                  <a:schemeClr val="accent1"/>
                </a:solidFill>
              </a:rPr>
              <a:t>Amendment in </a:t>
            </a:r>
            <a:r>
              <a:rPr lang="en-US" b="1" dirty="0" smtClean="0">
                <a:solidFill>
                  <a:schemeClr val="accent1"/>
                </a:solidFill>
              </a:rPr>
              <a:t>Question</a:t>
            </a:r>
            <a:r>
              <a:rPr lang="en-US" b="1" dirty="0">
                <a:solidFill>
                  <a:schemeClr val="accent1"/>
                </a:solidFill>
              </a:rPr>
              <a:t>:</a:t>
            </a:r>
            <a:r>
              <a:rPr lang="en-US" dirty="0">
                <a:solidFill>
                  <a:schemeClr val="accent1"/>
                </a:solidFill>
              </a:rPr>
              <a:t> </a:t>
            </a:r>
            <a:r>
              <a:rPr lang="en-US" dirty="0"/>
              <a:t>4</a:t>
            </a:r>
          </a:p>
          <a:p>
            <a:pPr lvl="0"/>
            <a:r>
              <a:rPr lang="en-US" b="1" dirty="0">
                <a:solidFill>
                  <a:schemeClr val="accent1"/>
                </a:solidFill>
              </a:rPr>
              <a:t>Precedent:</a:t>
            </a:r>
            <a:r>
              <a:rPr lang="en-US" dirty="0">
                <a:solidFill>
                  <a:schemeClr val="accent1"/>
                </a:solidFill>
              </a:rPr>
              <a:t> </a:t>
            </a:r>
            <a:r>
              <a:rPr lang="en-US" dirty="0"/>
              <a:t>School officials can search students based on “reasonable suspicion”  “Probable cause” is not necessary.</a:t>
            </a:r>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27765399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T. L. Oh No You Didn’t!</a:t>
            </a:r>
            <a:endParaRPr lang="en-US" b="1"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p>
        </p:txBody>
      </p:sp>
    </p:spTree>
    <p:extLst>
      <p:ext uri="{BB962C8B-B14F-4D97-AF65-F5344CB8AC3E}">
        <p14:creationId xmlns:p14="http://schemas.microsoft.com/office/powerpoint/2010/main" val="39699261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80345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en-US" b="1" dirty="0" smtClean="0">
              <a:solidFill>
                <a:srgbClr val="FF0000"/>
              </a:solidFill>
            </a:endParaRPr>
          </a:p>
          <a:p>
            <a:pPr algn="ctr"/>
            <a:endParaRPr lang="en-US" b="1" dirty="0">
              <a:solidFill>
                <a:srgbClr val="FF0000"/>
              </a:solidFill>
            </a:endParaRPr>
          </a:p>
          <a:p>
            <a:pPr algn="ctr"/>
            <a:endParaRPr lang="en-US" b="1" dirty="0" smtClean="0">
              <a:solidFill>
                <a:srgbClr val="FF0000"/>
              </a:solidFill>
            </a:endParaRPr>
          </a:p>
          <a:p>
            <a:pPr marL="109728" indent="0" algn="ctr">
              <a:buNone/>
            </a:pPr>
            <a:r>
              <a:rPr lang="en-US" sz="4400" b="1" dirty="0" smtClean="0">
                <a:solidFill>
                  <a:schemeClr val="accent1"/>
                </a:solidFill>
              </a:rPr>
              <a:t>FREEDOM OF SPEECH CASES:</a:t>
            </a:r>
            <a:endParaRPr lang="en-US" sz="4400" b="1" dirty="0">
              <a:solidFill>
                <a:schemeClr val="accent1"/>
              </a:solidFill>
            </a:endParaRPr>
          </a:p>
        </p:txBody>
      </p:sp>
      <p:sp>
        <p:nvSpPr>
          <p:cNvPr id="3" name="Title 2"/>
          <p:cNvSpPr>
            <a:spLocks noGrp="1"/>
          </p:cNvSpPr>
          <p:nvPr>
            <p:ph type="title"/>
          </p:nvPr>
        </p:nvSpPr>
        <p:spPr/>
        <p:txBody>
          <a:bodyPr>
            <a:normAutofit fontScale="90000"/>
          </a:bodyPr>
          <a:lstStyle/>
          <a:p>
            <a:pPr algn="ctr"/>
            <a:r>
              <a:rPr lang="en-US" dirty="0" smtClean="0">
                <a:solidFill>
                  <a:schemeClr val="accent1"/>
                </a:solidFill>
                <a:effectLst/>
              </a:rPr>
              <a:t>Unit 2.3 Supreme Court Cases</a:t>
            </a:r>
            <a:br>
              <a:rPr lang="en-US" dirty="0" smtClean="0">
                <a:solidFill>
                  <a:schemeClr val="accent1"/>
                </a:solidFill>
                <a:effectLst/>
              </a:rPr>
            </a:br>
            <a:r>
              <a:rPr lang="en-US" dirty="0" smtClean="0">
                <a:solidFill>
                  <a:schemeClr val="accent1"/>
                </a:solidFill>
                <a:effectLst/>
              </a:rPr>
              <a:t>Standards: 2.3, 3.1, 3.4, 3.8</a:t>
            </a:r>
            <a:endParaRPr lang="en-US" dirty="0">
              <a:solidFill>
                <a:schemeClr val="accent1"/>
              </a:solidFill>
              <a:effectLst/>
            </a:endParaRPr>
          </a:p>
        </p:txBody>
      </p:sp>
    </p:spTree>
    <p:extLst>
      <p:ext uri="{BB962C8B-B14F-4D97-AF65-F5344CB8AC3E}">
        <p14:creationId xmlns:p14="http://schemas.microsoft.com/office/powerpoint/2010/main" val="35175963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en-US" dirty="0" smtClean="0"/>
          </a:p>
          <a:p>
            <a:pPr algn="ctr"/>
            <a:endParaRPr lang="en-US" dirty="0"/>
          </a:p>
          <a:p>
            <a:pPr algn="ctr"/>
            <a:endParaRPr lang="en-US" dirty="0" smtClean="0"/>
          </a:p>
          <a:p>
            <a:pPr marL="109728" indent="0" algn="ctr">
              <a:buNone/>
            </a:pPr>
            <a:r>
              <a:rPr lang="en-US" sz="4400" b="1" dirty="0" smtClean="0">
                <a:solidFill>
                  <a:schemeClr val="accent1"/>
                </a:solidFill>
              </a:rPr>
              <a:t>RIGHTS OF THE ACCUSED CASES:</a:t>
            </a:r>
            <a:endParaRPr lang="en-US" sz="4400" b="1" dirty="0">
              <a:solidFill>
                <a:schemeClr val="accent1"/>
              </a:solidFill>
            </a:endParaRPr>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24867490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chemeClr val="accent1"/>
                </a:solidFill>
              </a:rPr>
              <a:t>Gideon v. Wainwright (1963)</a:t>
            </a:r>
            <a:endParaRPr lang="en-US" dirty="0">
              <a:solidFill>
                <a:schemeClr val="accent1"/>
              </a:solidFill>
            </a:endParaRPr>
          </a:p>
          <a:p>
            <a:pPr lvl="0"/>
            <a:r>
              <a:rPr lang="en-US" b="1" dirty="0">
                <a:solidFill>
                  <a:schemeClr val="accent1"/>
                </a:solidFill>
              </a:rPr>
              <a:t>Summary:</a:t>
            </a:r>
            <a:r>
              <a:rPr lang="en-US" dirty="0">
                <a:solidFill>
                  <a:schemeClr val="accent1"/>
                </a:solidFill>
              </a:rPr>
              <a:t> </a:t>
            </a:r>
            <a:r>
              <a:rPr lang="en-US" dirty="0"/>
              <a:t>Indigent (poor) Gideon was denied a court appointed attorney because his crime was not a capital offence (punishable by death)</a:t>
            </a:r>
          </a:p>
          <a:p>
            <a:pPr lvl="0"/>
            <a:r>
              <a:rPr lang="en-US" b="1" dirty="0">
                <a:solidFill>
                  <a:schemeClr val="accent1"/>
                </a:solidFill>
              </a:rPr>
              <a:t>Ruling:</a:t>
            </a:r>
            <a:r>
              <a:rPr lang="en-US" dirty="0">
                <a:solidFill>
                  <a:schemeClr val="accent1"/>
                </a:solidFill>
              </a:rPr>
              <a:t> </a:t>
            </a:r>
            <a:r>
              <a:rPr lang="en-US" dirty="0" smtClean="0"/>
              <a:t>For </a:t>
            </a:r>
            <a:r>
              <a:rPr lang="en-US" dirty="0"/>
              <a:t>Gideon</a:t>
            </a:r>
          </a:p>
          <a:p>
            <a:pPr lvl="0"/>
            <a:r>
              <a:rPr lang="en-US" b="1" dirty="0">
                <a:solidFill>
                  <a:schemeClr val="accent1"/>
                </a:solidFill>
              </a:rPr>
              <a:t>Amendment in </a:t>
            </a:r>
            <a:r>
              <a:rPr lang="en-US" b="1" dirty="0" smtClean="0">
                <a:solidFill>
                  <a:schemeClr val="accent1"/>
                </a:solidFill>
              </a:rPr>
              <a:t>Question</a:t>
            </a:r>
            <a:r>
              <a:rPr lang="en-US" b="1" dirty="0">
                <a:solidFill>
                  <a:schemeClr val="accent1"/>
                </a:solidFill>
              </a:rPr>
              <a:t>:</a:t>
            </a:r>
            <a:r>
              <a:rPr lang="en-US" dirty="0">
                <a:solidFill>
                  <a:schemeClr val="accent1"/>
                </a:solidFill>
              </a:rPr>
              <a:t> </a:t>
            </a:r>
            <a:r>
              <a:rPr lang="en-US" dirty="0"/>
              <a:t>6</a:t>
            </a:r>
          </a:p>
          <a:p>
            <a:pPr lvl="0"/>
            <a:r>
              <a:rPr lang="en-US" b="1" dirty="0">
                <a:solidFill>
                  <a:schemeClr val="accent1"/>
                </a:solidFill>
              </a:rPr>
              <a:t>Precedent:</a:t>
            </a:r>
            <a:r>
              <a:rPr lang="en-US" dirty="0">
                <a:solidFill>
                  <a:schemeClr val="accent1"/>
                </a:solidFill>
              </a:rPr>
              <a:t> </a:t>
            </a:r>
            <a:r>
              <a:rPr lang="en-US" dirty="0" smtClean="0"/>
              <a:t>Criminal </a:t>
            </a:r>
            <a:r>
              <a:rPr lang="en-US" dirty="0"/>
              <a:t>defendants are entitled to a court appointed attorney regardless of the type of crime</a:t>
            </a:r>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18676509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With G-G-Gideon you G-G-Get an attorney</a:t>
            </a:r>
            <a:endParaRPr lang="en-US" b="1"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p>
        </p:txBody>
      </p:sp>
    </p:spTree>
    <p:extLst>
      <p:ext uri="{BB962C8B-B14F-4D97-AF65-F5344CB8AC3E}">
        <p14:creationId xmlns:p14="http://schemas.microsoft.com/office/powerpoint/2010/main" val="20920664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chemeClr val="accent1"/>
                </a:solidFill>
              </a:rPr>
              <a:t>Escobedo v. Illinois (1964)</a:t>
            </a:r>
            <a:endParaRPr lang="en-US" dirty="0">
              <a:solidFill>
                <a:schemeClr val="accent1"/>
              </a:solidFill>
            </a:endParaRPr>
          </a:p>
          <a:p>
            <a:pPr lvl="0"/>
            <a:r>
              <a:rPr lang="en-US" b="1" dirty="0">
                <a:solidFill>
                  <a:schemeClr val="accent1"/>
                </a:solidFill>
              </a:rPr>
              <a:t>Summary:</a:t>
            </a:r>
            <a:r>
              <a:rPr lang="en-US" dirty="0">
                <a:solidFill>
                  <a:schemeClr val="accent1"/>
                </a:solidFill>
              </a:rPr>
              <a:t> </a:t>
            </a:r>
            <a:r>
              <a:rPr lang="en-US" dirty="0" smtClean="0"/>
              <a:t>Arrested </a:t>
            </a:r>
            <a:r>
              <a:rPr lang="en-US" dirty="0"/>
              <a:t>for murdering his brother-in-law; asked for an attorney, denied an attorney, made incriminating statements </a:t>
            </a:r>
          </a:p>
          <a:p>
            <a:pPr lvl="0"/>
            <a:r>
              <a:rPr lang="en-US" b="1" dirty="0">
                <a:solidFill>
                  <a:schemeClr val="accent1"/>
                </a:solidFill>
              </a:rPr>
              <a:t>Ruling:</a:t>
            </a:r>
            <a:r>
              <a:rPr lang="en-US" dirty="0">
                <a:solidFill>
                  <a:schemeClr val="accent1"/>
                </a:solidFill>
              </a:rPr>
              <a:t> </a:t>
            </a:r>
            <a:r>
              <a:rPr lang="en-US" dirty="0" smtClean="0"/>
              <a:t>For </a:t>
            </a:r>
            <a:r>
              <a:rPr lang="en-US" dirty="0"/>
              <a:t>Escobedo</a:t>
            </a:r>
          </a:p>
          <a:p>
            <a:pPr lvl="0"/>
            <a:r>
              <a:rPr lang="en-US" b="1" dirty="0">
                <a:solidFill>
                  <a:schemeClr val="accent1"/>
                </a:solidFill>
              </a:rPr>
              <a:t>Amendment in </a:t>
            </a:r>
            <a:r>
              <a:rPr lang="en-US" b="1" dirty="0" smtClean="0">
                <a:solidFill>
                  <a:schemeClr val="accent1"/>
                </a:solidFill>
              </a:rPr>
              <a:t>Question</a:t>
            </a:r>
            <a:r>
              <a:rPr lang="en-US" b="1" dirty="0">
                <a:solidFill>
                  <a:schemeClr val="accent1"/>
                </a:solidFill>
              </a:rPr>
              <a:t>:</a:t>
            </a:r>
            <a:r>
              <a:rPr lang="en-US" dirty="0">
                <a:solidFill>
                  <a:schemeClr val="accent1"/>
                </a:solidFill>
              </a:rPr>
              <a:t> </a:t>
            </a:r>
            <a:r>
              <a:rPr lang="en-US" dirty="0"/>
              <a:t>5 and 6</a:t>
            </a:r>
          </a:p>
          <a:p>
            <a:pPr lvl="0"/>
            <a:r>
              <a:rPr lang="en-US" b="1" dirty="0">
                <a:solidFill>
                  <a:schemeClr val="accent1"/>
                </a:solidFill>
              </a:rPr>
              <a:t>Precedent:</a:t>
            </a:r>
            <a:r>
              <a:rPr lang="en-US" dirty="0">
                <a:solidFill>
                  <a:schemeClr val="accent1"/>
                </a:solidFill>
              </a:rPr>
              <a:t> </a:t>
            </a:r>
            <a:r>
              <a:rPr lang="en-US" dirty="0"/>
              <a:t>Criminals are entitled to have their attorney present during questioning</a:t>
            </a:r>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30127444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202124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chemeClr val="accent1"/>
                </a:solidFill>
              </a:rPr>
              <a:t>Miranda v. Arizona (1966)</a:t>
            </a:r>
            <a:endParaRPr lang="en-US" dirty="0">
              <a:solidFill>
                <a:schemeClr val="accent1"/>
              </a:solidFill>
            </a:endParaRPr>
          </a:p>
          <a:p>
            <a:pPr lvl="0"/>
            <a:r>
              <a:rPr lang="en-US" b="1" dirty="0">
                <a:solidFill>
                  <a:schemeClr val="accent1"/>
                </a:solidFill>
              </a:rPr>
              <a:t>Summary:</a:t>
            </a:r>
            <a:r>
              <a:rPr lang="en-US" dirty="0">
                <a:solidFill>
                  <a:schemeClr val="accent1"/>
                </a:solidFill>
              </a:rPr>
              <a:t> </a:t>
            </a:r>
            <a:r>
              <a:rPr lang="en-US" dirty="0" smtClean="0"/>
              <a:t>Arrested </a:t>
            </a:r>
            <a:r>
              <a:rPr lang="en-US" dirty="0"/>
              <a:t>on rape charges, questioned by police but not informed of 5</a:t>
            </a:r>
            <a:r>
              <a:rPr lang="en-US" baseline="30000" dirty="0"/>
              <a:t>th</a:t>
            </a:r>
            <a:r>
              <a:rPr lang="en-US" dirty="0"/>
              <a:t> or 6</a:t>
            </a:r>
            <a:r>
              <a:rPr lang="en-US" baseline="30000" dirty="0"/>
              <a:t>th</a:t>
            </a:r>
            <a:r>
              <a:rPr lang="en-US" dirty="0"/>
              <a:t> amendment rights, admitted he did it</a:t>
            </a:r>
          </a:p>
          <a:p>
            <a:pPr lvl="0"/>
            <a:r>
              <a:rPr lang="en-US" b="1" dirty="0">
                <a:solidFill>
                  <a:schemeClr val="accent1"/>
                </a:solidFill>
              </a:rPr>
              <a:t>Ruling:</a:t>
            </a:r>
            <a:r>
              <a:rPr lang="en-US" dirty="0">
                <a:solidFill>
                  <a:schemeClr val="accent1"/>
                </a:solidFill>
              </a:rPr>
              <a:t> </a:t>
            </a:r>
            <a:r>
              <a:rPr lang="en-US" dirty="0" smtClean="0"/>
              <a:t>For </a:t>
            </a:r>
            <a:r>
              <a:rPr lang="en-US" dirty="0"/>
              <a:t>Miranda</a:t>
            </a:r>
          </a:p>
          <a:p>
            <a:pPr lvl="0"/>
            <a:r>
              <a:rPr lang="en-US" b="1" dirty="0">
                <a:solidFill>
                  <a:schemeClr val="accent1"/>
                </a:solidFill>
              </a:rPr>
              <a:t>Amendment in </a:t>
            </a:r>
            <a:r>
              <a:rPr lang="en-US" b="1" dirty="0" smtClean="0">
                <a:solidFill>
                  <a:schemeClr val="accent1"/>
                </a:solidFill>
              </a:rPr>
              <a:t>Question</a:t>
            </a:r>
            <a:r>
              <a:rPr lang="en-US" b="1" dirty="0">
                <a:solidFill>
                  <a:schemeClr val="accent1"/>
                </a:solidFill>
              </a:rPr>
              <a:t>:</a:t>
            </a:r>
            <a:r>
              <a:rPr lang="en-US" dirty="0">
                <a:solidFill>
                  <a:schemeClr val="accent1"/>
                </a:solidFill>
              </a:rPr>
              <a:t> </a:t>
            </a:r>
            <a:r>
              <a:rPr lang="en-US" dirty="0"/>
              <a:t>5 and 6</a:t>
            </a:r>
          </a:p>
          <a:p>
            <a:pPr lvl="0"/>
            <a:r>
              <a:rPr lang="en-US" b="1" dirty="0">
                <a:solidFill>
                  <a:schemeClr val="accent1"/>
                </a:solidFill>
              </a:rPr>
              <a:t>Precedent:</a:t>
            </a:r>
            <a:r>
              <a:rPr lang="en-US" dirty="0">
                <a:solidFill>
                  <a:schemeClr val="accent1"/>
                </a:solidFill>
              </a:rPr>
              <a:t> </a:t>
            </a:r>
            <a:r>
              <a:rPr lang="en-US" dirty="0"/>
              <a:t>Police must read suspects their rights if they are under arrest and being questioned about a crime</a:t>
            </a:r>
          </a:p>
          <a:p>
            <a:pPr marL="109728" indent="0">
              <a:buNone/>
            </a:pPr>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10720799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What is the Miranda Warning? </a:t>
            </a:r>
            <a:endParaRPr lang="en-US" b="1"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p>
        </p:txBody>
      </p:sp>
    </p:spTree>
    <p:extLst>
      <p:ext uri="{BB962C8B-B14F-4D97-AF65-F5344CB8AC3E}">
        <p14:creationId xmlns:p14="http://schemas.microsoft.com/office/powerpoint/2010/main" val="473008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chemeClr val="accent1"/>
                </a:solidFill>
              </a:rPr>
              <a:t>In RE </a:t>
            </a:r>
            <a:r>
              <a:rPr lang="en-US" b="1" dirty="0" err="1">
                <a:solidFill>
                  <a:schemeClr val="accent1"/>
                </a:solidFill>
              </a:rPr>
              <a:t>Gault</a:t>
            </a:r>
            <a:r>
              <a:rPr lang="en-US" b="1" dirty="0">
                <a:solidFill>
                  <a:schemeClr val="accent1"/>
                </a:solidFill>
              </a:rPr>
              <a:t> (1967)</a:t>
            </a:r>
            <a:endParaRPr lang="en-US" dirty="0">
              <a:solidFill>
                <a:schemeClr val="accent1"/>
              </a:solidFill>
            </a:endParaRPr>
          </a:p>
          <a:p>
            <a:pPr lvl="0"/>
            <a:r>
              <a:rPr lang="en-US" b="1" dirty="0">
                <a:solidFill>
                  <a:schemeClr val="accent1"/>
                </a:solidFill>
              </a:rPr>
              <a:t>Summary:</a:t>
            </a:r>
            <a:r>
              <a:rPr lang="en-US" dirty="0">
                <a:solidFill>
                  <a:schemeClr val="accent1"/>
                </a:solidFill>
              </a:rPr>
              <a:t> </a:t>
            </a:r>
            <a:r>
              <a:rPr lang="en-US" dirty="0" err="1"/>
              <a:t>Gault</a:t>
            </a:r>
            <a:r>
              <a:rPr lang="en-US" dirty="0"/>
              <a:t>, age 15, was arrested for making obscene remarks on the phone to a neighbor, his parents were not notified</a:t>
            </a:r>
          </a:p>
          <a:p>
            <a:pPr lvl="0"/>
            <a:r>
              <a:rPr lang="en-US" b="1" dirty="0">
                <a:solidFill>
                  <a:schemeClr val="accent1"/>
                </a:solidFill>
              </a:rPr>
              <a:t>Ruling:</a:t>
            </a:r>
            <a:r>
              <a:rPr lang="en-US" dirty="0">
                <a:solidFill>
                  <a:schemeClr val="accent1"/>
                </a:solidFill>
              </a:rPr>
              <a:t> </a:t>
            </a:r>
            <a:r>
              <a:rPr lang="en-US" dirty="0" smtClean="0"/>
              <a:t>For </a:t>
            </a:r>
            <a:r>
              <a:rPr lang="en-US" dirty="0" err="1"/>
              <a:t>Gault</a:t>
            </a:r>
            <a:endParaRPr lang="en-US" dirty="0"/>
          </a:p>
          <a:p>
            <a:pPr lvl="0"/>
            <a:r>
              <a:rPr lang="en-US" b="1" dirty="0">
                <a:solidFill>
                  <a:schemeClr val="accent1"/>
                </a:solidFill>
              </a:rPr>
              <a:t>Amendment in </a:t>
            </a:r>
            <a:r>
              <a:rPr lang="en-US" b="1" dirty="0" smtClean="0">
                <a:solidFill>
                  <a:schemeClr val="accent1"/>
                </a:solidFill>
              </a:rPr>
              <a:t>Question</a:t>
            </a:r>
            <a:r>
              <a:rPr lang="en-US" b="1" dirty="0">
                <a:solidFill>
                  <a:schemeClr val="accent1"/>
                </a:solidFill>
              </a:rPr>
              <a:t>:</a:t>
            </a:r>
            <a:r>
              <a:rPr lang="en-US" dirty="0">
                <a:solidFill>
                  <a:schemeClr val="accent1"/>
                </a:solidFill>
              </a:rPr>
              <a:t> </a:t>
            </a:r>
            <a:r>
              <a:rPr lang="en-US" dirty="0"/>
              <a:t>5 and 6</a:t>
            </a:r>
          </a:p>
          <a:p>
            <a:pPr lvl="0"/>
            <a:r>
              <a:rPr lang="en-US" b="1" dirty="0">
                <a:solidFill>
                  <a:schemeClr val="accent1"/>
                </a:solidFill>
              </a:rPr>
              <a:t>Precedent:</a:t>
            </a:r>
            <a:r>
              <a:rPr lang="en-US" dirty="0">
                <a:solidFill>
                  <a:schemeClr val="accent1"/>
                </a:solidFill>
              </a:rPr>
              <a:t>  </a:t>
            </a:r>
            <a:r>
              <a:rPr lang="en-US" dirty="0" smtClean="0"/>
              <a:t>Established </a:t>
            </a:r>
            <a:r>
              <a:rPr lang="en-US" dirty="0"/>
              <a:t>rules for arresting, questioning, convicting and sentencing juveniles</a:t>
            </a:r>
          </a:p>
          <a:p>
            <a:pPr marL="109728" indent="0">
              <a:buNone/>
            </a:pPr>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3312090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03405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en-US" dirty="0" smtClean="0"/>
          </a:p>
          <a:p>
            <a:pPr algn="ctr"/>
            <a:endParaRPr lang="en-US" dirty="0"/>
          </a:p>
          <a:p>
            <a:pPr algn="ctr"/>
            <a:endParaRPr lang="en-US" dirty="0" smtClean="0"/>
          </a:p>
          <a:p>
            <a:pPr marL="109728" indent="0" algn="ctr">
              <a:buNone/>
            </a:pPr>
            <a:r>
              <a:rPr lang="en-US" sz="4400" b="1" dirty="0" smtClean="0">
                <a:solidFill>
                  <a:schemeClr val="accent1"/>
                </a:solidFill>
              </a:rPr>
              <a:t>CRUEL AND UNUSUAL PUNISHMENT CASES:</a:t>
            </a:r>
            <a:endParaRPr lang="en-US" sz="4400" b="1" dirty="0">
              <a:solidFill>
                <a:schemeClr val="accent1"/>
              </a:solidFill>
            </a:endParaRPr>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3362719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b="1" dirty="0" err="1">
                <a:solidFill>
                  <a:schemeClr val="accent1"/>
                </a:solidFill>
              </a:rPr>
              <a:t>Schenck</a:t>
            </a:r>
            <a:r>
              <a:rPr lang="en-US" b="1" dirty="0">
                <a:solidFill>
                  <a:schemeClr val="accent1"/>
                </a:solidFill>
              </a:rPr>
              <a:t> v. United States (1919)</a:t>
            </a:r>
          </a:p>
          <a:p>
            <a:pPr lvl="0"/>
            <a:r>
              <a:rPr lang="en-US" b="1" dirty="0">
                <a:solidFill>
                  <a:schemeClr val="accent1"/>
                </a:solidFill>
              </a:rPr>
              <a:t>Summary</a:t>
            </a:r>
            <a:r>
              <a:rPr lang="en-US" b="1" dirty="0"/>
              <a:t>:</a:t>
            </a:r>
            <a:r>
              <a:rPr lang="en-US" dirty="0"/>
              <a:t> The federal government passed the Espionage Act in 1917 to protect itself against people who opposed World War I. This meant it was against the law to promote resistance to the War. </a:t>
            </a:r>
            <a:r>
              <a:rPr lang="en-US" dirty="0" err="1"/>
              <a:t>Schenck</a:t>
            </a:r>
            <a:r>
              <a:rPr lang="en-US" dirty="0"/>
              <a:t> was convicted of conspiracy to violate the Espionage Act for encouraging people to oppose the war and its draft.</a:t>
            </a:r>
            <a:endParaRPr lang="en-US" b="1" dirty="0"/>
          </a:p>
          <a:p>
            <a:pPr lvl="0"/>
            <a:r>
              <a:rPr lang="en-US" b="1" dirty="0">
                <a:solidFill>
                  <a:schemeClr val="accent1"/>
                </a:solidFill>
              </a:rPr>
              <a:t>Ruling:</a:t>
            </a:r>
            <a:r>
              <a:rPr lang="en-US" dirty="0">
                <a:solidFill>
                  <a:schemeClr val="accent1"/>
                </a:solidFill>
              </a:rPr>
              <a:t> </a:t>
            </a:r>
            <a:r>
              <a:rPr lang="en-US" dirty="0" smtClean="0"/>
              <a:t>Against </a:t>
            </a:r>
            <a:r>
              <a:rPr lang="en-US" dirty="0" err="1"/>
              <a:t>Schenck</a:t>
            </a:r>
            <a:endParaRPr lang="en-US" b="1" dirty="0"/>
          </a:p>
          <a:p>
            <a:pPr lvl="0"/>
            <a:r>
              <a:rPr lang="en-US" b="1" dirty="0">
                <a:solidFill>
                  <a:schemeClr val="accent1"/>
                </a:solidFill>
              </a:rPr>
              <a:t>Amendment in </a:t>
            </a:r>
            <a:r>
              <a:rPr lang="en-US" b="1" dirty="0" smtClean="0">
                <a:solidFill>
                  <a:schemeClr val="accent1"/>
                </a:solidFill>
              </a:rPr>
              <a:t>Question</a:t>
            </a:r>
            <a:r>
              <a:rPr lang="en-US" b="1" dirty="0">
                <a:solidFill>
                  <a:schemeClr val="accent1"/>
                </a:solidFill>
              </a:rPr>
              <a:t>:</a:t>
            </a:r>
            <a:r>
              <a:rPr lang="en-US" dirty="0">
                <a:solidFill>
                  <a:schemeClr val="accent1"/>
                </a:solidFill>
              </a:rPr>
              <a:t> </a:t>
            </a:r>
            <a:r>
              <a:rPr lang="en-US" dirty="0"/>
              <a:t>1</a:t>
            </a:r>
            <a:endParaRPr lang="en-US" b="1" dirty="0"/>
          </a:p>
          <a:p>
            <a:pPr lvl="0"/>
            <a:r>
              <a:rPr lang="en-US" b="1" dirty="0">
                <a:solidFill>
                  <a:schemeClr val="accent1"/>
                </a:solidFill>
              </a:rPr>
              <a:t>Precedent:</a:t>
            </a:r>
            <a:r>
              <a:rPr lang="en-US" dirty="0">
                <a:solidFill>
                  <a:schemeClr val="accent1"/>
                </a:solidFill>
              </a:rPr>
              <a:t> </a:t>
            </a:r>
            <a:r>
              <a:rPr lang="en-US" dirty="0"/>
              <a:t>There are limits on free speech if it posed a “clear and present danger” to the public- You cannot yell “Fire” in a crowed room if it is not true.</a:t>
            </a:r>
            <a:endParaRPr lang="en-US" b="1" dirty="0"/>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17880546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chemeClr val="accent1"/>
                </a:solidFill>
              </a:rPr>
              <a:t>Furman v. Georgia (1972)</a:t>
            </a:r>
            <a:endParaRPr lang="en-US" dirty="0">
              <a:solidFill>
                <a:schemeClr val="accent1"/>
              </a:solidFill>
            </a:endParaRPr>
          </a:p>
          <a:p>
            <a:pPr lvl="0"/>
            <a:r>
              <a:rPr lang="en-US" b="1" dirty="0">
                <a:solidFill>
                  <a:schemeClr val="accent1"/>
                </a:solidFill>
              </a:rPr>
              <a:t>Summary:</a:t>
            </a:r>
            <a:r>
              <a:rPr lang="en-US" dirty="0">
                <a:solidFill>
                  <a:schemeClr val="accent1"/>
                </a:solidFill>
              </a:rPr>
              <a:t> </a:t>
            </a:r>
            <a:r>
              <a:rPr lang="en-US" dirty="0"/>
              <a:t>Convicted and sentenced to death for murder committed during a burglary </a:t>
            </a:r>
          </a:p>
          <a:p>
            <a:pPr lvl="0"/>
            <a:r>
              <a:rPr lang="en-US" b="1" dirty="0">
                <a:solidFill>
                  <a:schemeClr val="accent1"/>
                </a:solidFill>
              </a:rPr>
              <a:t>Ruling:</a:t>
            </a:r>
            <a:r>
              <a:rPr lang="en-US" dirty="0">
                <a:solidFill>
                  <a:schemeClr val="accent1"/>
                </a:solidFill>
              </a:rPr>
              <a:t> </a:t>
            </a:r>
            <a:r>
              <a:rPr lang="en-US" dirty="0" smtClean="0"/>
              <a:t>For </a:t>
            </a:r>
            <a:r>
              <a:rPr lang="en-US" dirty="0"/>
              <a:t>Furman</a:t>
            </a:r>
          </a:p>
          <a:p>
            <a:pPr lvl="0"/>
            <a:r>
              <a:rPr lang="en-US" b="1" dirty="0">
                <a:solidFill>
                  <a:schemeClr val="accent1"/>
                </a:solidFill>
              </a:rPr>
              <a:t>Amendment in </a:t>
            </a:r>
            <a:r>
              <a:rPr lang="en-US" b="1" dirty="0" smtClean="0">
                <a:solidFill>
                  <a:schemeClr val="accent1"/>
                </a:solidFill>
              </a:rPr>
              <a:t>Question</a:t>
            </a:r>
            <a:r>
              <a:rPr lang="en-US" b="1" dirty="0">
                <a:solidFill>
                  <a:schemeClr val="accent1"/>
                </a:solidFill>
              </a:rPr>
              <a:t>: </a:t>
            </a:r>
            <a:r>
              <a:rPr lang="en-US" dirty="0"/>
              <a:t>8</a:t>
            </a:r>
          </a:p>
          <a:p>
            <a:pPr lvl="0"/>
            <a:r>
              <a:rPr lang="en-US" b="1" dirty="0">
                <a:solidFill>
                  <a:schemeClr val="accent1"/>
                </a:solidFill>
              </a:rPr>
              <a:t>Precedent:</a:t>
            </a:r>
            <a:r>
              <a:rPr lang="en-US" dirty="0">
                <a:solidFill>
                  <a:schemeClr val="accent1"/>
                </a:solidFill>
              </a:rPr>
              <a:t> </a:t>
            </a:r>
            <a:r>
              <a:rPr lang="en-US" dirty="0"/>
              <a:t>Death penalty not unconstitutional, but procedures applied by states were biased against African Americans and the poor</a:t>
            </a:r>
          </a:p>
          <a:p>
            <a:pPr marL="109728" indent="0">
              <a:buNone/>
            </a:pPr>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32416046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chemeClr val="accent1"/>
                </a:solidFill>
              </a:rPr>
              <a:t>Gregg </a:t>
            </a:r>
            <a:r>
              <a:rPr lang="en-US" b="1" dirty="0">
                <a:solidFill>
                  <a:schemeClr val="accent1"/>
                </a:solidFill>
              </a:rPr>
              <a:t>v. Georgia (1976)</a:t>
            </a:r>
            <a:endParaRPr lang="en-US" dirty="0">
              <a:solidFill>
                <a:schemeClr val="accent1"/>
              </a:solidFill>
            </a:endParaRPr>
          </a:p>
          <a:p>
            <a:pPr lvl="0"/>
            <a:r>
              <a:rPr lang="en-US" b="1" dirty="0">
                <a:solidFill>
                  <a:schemeClr val="accent1"/>
                </a:solidFill>
              </a:rPr>
              <a:t>Summary:</a:t>
            </a:r>
            <a:r>
              <a:rPr lang="en-US" dirty="0">
                <a:solidFill>
                  <a:schemeClr val="accent1"/>
                </a:solidFill>
              </a:rPr>
              <a:t> </a:t>
            </a:r>
            <a:r>
              <a:rPr lang="en-US" dirty="0"/>
              <a:t>Convicted of armed robbery and murder, Gregg sued stating that death was cruel and unusual</a:t>
            </a:r>
          </a:p>
          <a:p>
            <a:pPr lvl="0"/>
            <a:r>
              <a:rPr lang="en-US" b="1" dirty="0">
                <a:solidFill>
                  <a:schemeClr val="accent1"/>
                </a:solidFill>
              </a:rPr>
              <a:t>Ruling:</a:t>
            </a:r>
            <a:r>
              <a:rPr lang="en-US" dirty="0">
                <a:solidFill>
                  <a:schemeClr val="accent1"/>
                </a:solidFill>
              </a:rPr>
              <a:t> </a:t>
            </a:r>
            <a:r>
              <a:rPr lang="en-US" dirty="0" smtClean="0"/>
              <a:t>Against </a:t>
            </a:r>
            <a:r>
              <a:rPr lang="en-US" dirty="0"/>
              <a:t>Gregg</a:t>
            </a:r>
          </a:p>
          <a:p>
            <a:pPr lvl="0"/>
            <a:r>
              <a:rPr lang="en-US" b="1" dirty="0">
                <a:solidFill>
                  <a:schemeClr val="accent1"/>
                </a:solidFill>
              </a:rPr>
              <a:t>Amendment in </a:t>
            </a:r>
            <a:r>
              <a:rPr lang="en-US" b="1" dirty="0" smtClean="0">
                <a:solidFill>
                  <a:schemeClr val="accent1"/>
                </a:solidFill>
              </a:rPr>
              <a:t>Question</a:t>
            </a:r>
            <a:r>
              <a:rPr lang="en-US" b="1" dirty="0">
                <a:solidFill>
                  <a:schemeClr val="accent1"/>
                </a:solidFill>
              </a:rPr>
              <a:t>:</a:t>
            </a:r>
            <a:r>
              <a:rPr lang="en-US" dirty="0">
                <a:solidFill>
                  <a:schemeClr val="accent1"/>
                </a:solidFill>
              </a:rPr>
              <a:t> </a:t>
            </a:r>
            <a:r>
              <a:rPr lang="en-US" dirty="0"/>
              <a:t>8</a:t>
            </a:r>
          </a:p>
          <a:p>
            <a:pPr lvl="0"/>
            <a:r>
              <a:rPr lang="en-US" b="1" dirty="0">
                <a:solidFill>
                  <a:schemeClr val="accent1"/>
                </a:solidFill>
              </a:rPr>
              <a:t>Precedent:</a:t>
            </a:r>
            <a:r>
              <a:rPr lang="en-US" dirty="0">
                <a:solidFill>
                  <a:schemeClr val="accent1"/>
                </a:solidFill>
              </a:rPr>
              <a:t> </a:t>
            </a:r>
            <a:r>
              <a:rPr lang="en-US" dirty="0"/>
              <a:t>C</a:t>
            </a:r>
            <a:r>
              <a:rPr lang="en-US" dirty="0" smtClean="0"/>
              <a:t>ruel </a:t>
            </a:r>
            <a:r>
              <a:rPr lang="en-US" dirty="0"/>
              <a:t>and unusual punishment concerned torture</a:t>
            </a:r>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264974709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898920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en-US" dirty="0" smtClean="0"/>
          </a:p>
          <a:p>
            <a:pPr algn="ctr"/>
            <a:endParaRPr lang="en-US" dirty="0"/>
          </a:p>
          <a:p>
            <a:pPr algn="ctr"/>
            <a:endParaRPr lang="en-US" dirty="0" smtClean="0"/>
          </a:p>
          <a:p>
            <a:pPr marL="109728" indent="0" algn="ctr">
              <a:buNone/>
            </a:pPr>
            <a:r>
              <a:rPr lang="en-US" sz="4400" b="1" dirty="0" smtClean="0">
                <a:solidFill>
                  <a:schemeClr val="accent1"/>
                </a:solidFill>
              </a:rPr>
              <a:t>CIVIL RIGHTS CASES:</a:t>
            </a:r>
            <a:endParaRPr lang="en-US" sz="4400" b="1" dirty="0">
              <a:solidFill>
                <a:schemeClr val="accent1"/>
              </a:solidFill>
            </a:endParaRPr>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31103564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a:solidFill>
                  <a:schemeClr val="accent1"/>
                </a:solidFill>
              </a:rPr>
              <a:t>Plessy v. Ferguson (</a:t>
            </a:r>
            <a:r>
              <a:rPr lang="en-US" sz="2800" b="1" dirty="0" smtClean="0">
                <a:solidFill>
                  <a:schemeClr val="accent1"/>
                </a:solidFill>
              </a:rPr>
              <a:t>1896)</a:t>
            </a:r>
            <a:endParaRPr lang="en-US" sz="2800" dirty="0">
              <a:solidFill>
                <a:schemeClr val="accent1"/>
              </a:solidFill>
            </a:endParaRPr>
          </a:p>
          <a:p>
            <a:r>
              <a:rPr lang="en-US" sz="2400" b="1" dirty="0" smtClean="0">
                <a:solidFill>
                  <a:schemeClr val="accent1"/>
                </a:solidFill>
              </a:rPr>
              <a:t>Summary</a:t>
            </a:r>
            <a:r>
              <a:rPr lang="en-US" sz="2400" b="1" dirty="0">
                <a:solidFill>
                  <a:schemeClr val="accent1"/>
                </a:solidFill>
              </a:rPr>
              <a:t>:</a:t>
            </a:r>
            <a:r>
              <a:rPr lang="en-US" sz="2400" dirty="0">
                <a:solidFill>
                  <a:schemeClr val="accent1"/>
                </a:solidFill>
              </a:rPr>
              <a:t> </a:t>
            </a:r>
            <a:r>
              <a:rPr lang="en-US" sz="2400" dirty="0"/>
              <a:t>Mixed race man denied access to “whites only” train </a:t>
            </a:r>
            <a:r>
              <a:rPr lang="en-US" sz="2400" dirty="0" smtClean="0"/>
              <a:t>car</a:t>
            </a:r>
          </a:p>
          <a:p>
            <a:r>
              <a:rPr lang="en-US" sz="2400" b="1" dirty="0" smtClean="0">
                <a:solidFill>
                  <a:schemeClr val="accent1"/>
                </a:solidFill>
              </a:rPr>
              <a:t>Ruling</a:t>
            </a:r>
            <a:r>
              <a:rPr lang="en-US" sz="2400" b="1" dirty="0">
                <a:solidFill>
                  <a:schemeClr val="accent1"/>
                </a:solidFill>
              </a:rPr>
              <a:t>:</a:t>
            </a:r>
            <a:r>
              <a:rPr lang="en-US" sz="2400" dirty="0">
                <a:solidFill>
                  <a:schemeClr val="accent1"/>
                </a:solidFill>
              </a:rPr>
              <a:t> </a:t>
            </a:r>
            <a:r>
              <a:rPr lang="en-US" sz="2400" dirty="0" smtClean="0"/>
              <a:t>Against Plessy</a:t>
            </a:r>
          </a:p>
          <a:p>
            <a:r>
              <a:rPr lang="en-US" sz="2400" b="1" dirty="0" smtClean="0">
                <a:solidFill>
                  <a:schemeClr val="accent1"/>
                </a:solidFill>
              </a:rPr>
              <a:t>Amendment </a:t>
            </a:r>
            <a:r>
              <a:rPr lang="en-US" sz="2400" b="1" dirty="0">
                <a:solidFill>
                  <a:schemeClr val="accent1"/>
                </a:solidFill>
              </a:rPr>
              <a:t>in </a:t>
            </a:r>
            <a:r>
              <a:rPr lang="en-US" sz="2400" b="1" dirty="0" smtClean="0">
                <a:solidFill>
                  <a:schemeClr val="accent1"/>
                </a:solidFill>
              </a:rPr>
              <a:t>Question</a:t>
            </a:r>
            <a:r>
              <a:rPr lang="en-US" sz="2400" b="1" dirty="0">
                <a:solidFill>
                  <a:schemeClr val="accent1"/>
                </a:solidFill>
              </a:rPr>
              <a:t>:</a:t>
            </a:r>
            <a:r>
              <a:rPr lang="en-US" sz="2400" dirty="0">
                <a:solidFill>
                  <a:schemeClr val="accent1"/>
                </a:solidFill>
              </a:rPr>
              <a:t> </a:t>
            </a:r>
            <a:r>
              <a:rPr lang="en-US" sz="2400" dirty="0" smtClean="0"/>
              <a:t>14</a:t>
            </a:r>
          </a:p>
          <a:p>
            <a:r>
              <a:rPr lang="en-US" sz="2400" b="1" dirty="0" smtClean="0">
                <a:solidFill>
                  <a:schemeClr val="accent1"/>
                </a:solidFill>
              </a:rPr>
              <a:t>Precedent</a:t>
            </a:r>
            <a:r>
              <a:rPr lang="en-US" sz="2400" b="1" dirty="0">
                <a:solidFill>
                  <a:schemeClr val="accent1"/>
                </a:solidFill>
              </a:rPr>
              <a:t>:</a:t>
            </a:r>
            <a:r>
              <a:rPr lang="en-US" sz="2400" dirty="0">
                <a:solidFill>
                  <a:schemeClr val="accent1"/>
                </a:solidFill>
              </a:rPr>
              <a:t> </a:t>
            </a:r>
            <a:r>
              <a:rPr lang="en-US" sz="2400" dirty="0"/>
              <a:t>Segregation was legal as long as accommodations for blacks were equal to those of whites.  </a:t>
            </a:r>
          </a:p>
          <a:p>
            <a:r>
              <a:rPr lang="en-US" sz="2400" dirty="0" smtClean="0"/>
              <a:t>This </a:t>
            </a:r>
            <a:r>
              <a:rPr lang="en-US" sz="2400" dirty="0"/>
              <a:t>is often called the </a:t>
            </a:r>
            <a:r>
              <a:rPr lang="en-US" sz="2400" b="1" dirty="0">
                <a:solidFill>
                  <a:schemeClr val="accent1"/>
                </a:solidFill>
              </a:rPr>
              <a:t>“Separate but Equal”</a:t>
            </a:r>
            <a:r>
              <a:rPr lang="en-US" sz="2400" dirty="0"/>
              <a:t> ruling</a:t>
            </a:r>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17196140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dirty="0">
                <a:solidFill>
                  <a:schemeClr val="accent1"/>
                </a:solidFill>
              </a:rPr>
              <a:t>Brown v. Board of Education of Topeka, Kansas (1954)</a:t>
            </a:r>
            <a:endParaRPr lang="en-US" dirty="0">
              <a:solidFill>
                <a:schemeClr val="accent1"/>
              </a:solidFill>
            </a:endParaRPr>
          </a:p>
          <a:p>
            <a:pPr lvl="0"/>
            <a:r>
              <a:rPr lang="en-US" b="1" dirty="0">
                <a:solidFill>
                  <a:schemeClr val="accent1"/>
                </a:solidFill>
              </a:rPr>
              <a:t>Summary:</a:t>
            </a:r>
            <a:r>
              <a:rPr lang="en-US" dirty="0">
                <a:solidFill>
                  <a:schemeClr val="accent1"/>
                </a:solidFill>
              </a:rPr>
              <a:t> </a:t>
            </a:r>
            <a:r>
              <a:rPr lang="en-US" dirty="0"/>
              <a:t>Parents in South Carolina, Kansas, and other states filed lawsuits against their local school districts claiming that the schools were violating the principle of “separate but equal.”</a:t>
            </a:r>
            <a:r>
              <a:rPr lang="en-US" b="1" dirty="0"/>
              <a:t>  </a:t>
            </a:r>
            <a:endParaRPr lang="en-US" dirty="0"/>
          </a:p>
          <a:p>
            <a:pPr lvl="0"/>
            <a:r>
              <a:rPr lang="en-US" b="1" dirty="0">
                <a:solidFill>
                  <a:schemeClr val="accent1"/>
                </a:solidFill>
              </a:rPr>
              <a:t>Ruling:</a:t>
            </a:r>
            <a:r>
              <a:rPr lang="en-US" dirty="0">
                <a:solidFill>
                  <a:schemeClr val="accent1"/>
                </a:solidFill>
              </a:rPr>
              <a:t> </a:t>
            </a:r>
            <a:r>
              <a:rPr lang="en-US" dirty="0" smtClean="0"/>
              <a:t>For the </a:t>
            </a:r>
            <a:r>
              <a:rPr lang="en-US" dirty="0"/>
              <a:t>Browns and ordered integration to occur “with all deliberate speed.”</a:t>
            </a:r>
          </a:p>
          <a:p>
            <a:pPr lvl="0"/>
            <a:r>
              <a:rPr lang="en-US" b="1" dirty="0">
                <a:solidFill>
                  <a:schemeClr val="accent1"/>
                </a:solidFill>
              </a:rPr>
              <a:t>Amendment in </a:t>
            </a:r>
            <a:r>
              <a:rPr lang="en-US" b="1" dirty="0" smtClean="0">
                <a:solidFill>
                  <a:schemeClr val="accent1"/>
                </a:solidFill>
              </a:rPr>
              <a:t>Question</a:t>
            </a:r>
            <a:r>
              <a:rPr lang="en-US" b="1" dirty="0">
                <a:solidFill>
                  <a:schemeClr val="accent1"/>
                </a:solidFill>
              </a:rPr>
              <a:t>:</a:t>
            </a:r>
            <a:r>
              <a:rPr lang="en-US" dirty="0">
                <a:solidFill>
                  <a:schemeClr val="accent1"/>
                </a:solidFill>
              </a:rPr>
              <a:t> </a:t>
            </a:r>
            <a:r>
              <a:rPr lang="en-US" dirty="0"/>
              <a:t>14</a:t>
            </a:r>
          </a:p>
          <a:p>
            <a:pPr lvl="0"/>
            <a:r>
              <a:rPr lang="en-US" b="1" dirty="0">
                <a:solidFill>
                  <a:schemeClr val="accent1"/>
                </a:solidFill>
              </a:rPr>
              <a:t>Precedent:</a:t>
            </a:r>
            <a:r>
              <a:rPr lang="en-US" dirty="0">
                <a:solidFill>
                  <a:schemeClr val="accent1"/>
                </a:solidFill>
              </a:rPr>
              <a:t> </a:t>
            </a:r>
            <a:r>
              <a:rPr lang="en-US" b="1" dirty="0" smtClean="0">
                <a:solidFill>
                  <a:schemeClr val="accent1"/>
                </a:solidFill>
              </a:rPr>
              <a:t>Reversed </a:t>
            </a:r>
            <a:r>
              <a:rPr lang="en-US" b="1" dirty="0">
                <a:solidFill>
                  <a:schemeClr val="accent1"/>
                </a:solidFill>
              </a:rPr>
              <a:t>the Plessy </a:t>
            </a:r>
            <a:r>
              <a:rPr lang="en-US" b="1" dirty="0" smtClean="0">
                <a:solidFill>
                  <a:schemeClr val="accent1"/>
                </a:solidFill>
              </a:rPr>
              <a:t>Decision- </a:t>
            </a:r>
            <a:r>
              <a:rPr lang="en-US" dirty="0"/>
              <a:t>segregation ruled unconstitutional</a:t>
            </a:r>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24740595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Little Linda Brown was Brown and wanted to go to an all white school</a:t>
            </a:r>
            <a:endParaRPr lang="en-US" b="1"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p>
        </p:txBody>
      </p:sp>
    </p:spTree>
    <p:extLst>
      <p:ext uri="{BB962C8B-B14F-4D97-AF65-F5344CB8AC3E}">
        <p14:creationId xmlns:p14="http://schemas.microsoft.com/office/powerpoint/2010/main" val="40523461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402799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err="1">
                <a:solidFill>
                  <a:schemeClr val="accent1"/>
                </a:solidFill>
              </a:rPr>
              <a:t>Korematsu</a:t>
            </a:r>
            <a:r>
              <a:rPr lang="en-US" b="1" dirty="0">
                <a:solidFill>
                  <a:schemeClr val="accent1"/>
                </a:solidFill>
              </a:rPr>
              <a:t> v. United States (1945)</a:t>
            </a:r>
            <a:endParaRPr lang="en-US" dirty="0">
              <a:solidFill>
                <a:schemeClr val="accent1"/>
              </a:solidFill>
            </a:endParaRPr>
          </a:p>
          <a:p>
            <a:pPr lvl="0"/>
            <a:r>
              <a:rPr lang="en-US" b="1" dirty="0">
                <a:solidFill>
                  <a:schemeClr val="accent1"/>
                </a:solidFill>
              </a:rPr>
              <a:t>Summary:</a:t>
            </a:r>
            <a:r>
              <a:rPr lang="en-US" dirty="0">
                <a:solidFill>
                  <a:schemeClr val="accent1"/>
                </a:solidFill>
              </a:rPr>
              <a:t> </a:t>
            </a:r>
            <a:r>
              <a:rPr lang="en-US" dirty="0"/>
              <a:t>After Pearl Harbor, </a:t>
            </a:r>
            <a:r>
              <a:rPr lang="en-US" dirty="0" err="1"/>
              <a:t>Korematsu</a:t>
            </a:r>
            <a:r>
              <a:rPr lang="en-US" dirty="0"/>
              <a:t> was arrested and convicted for refusal to leave his home and move to an internment camp for Japanese Americans </a:t>
            </a:r>
          </a:p>
          <a:p>
            <a:pPr lvl="0"/>
            <a:r>
              <a:rPr lang="en-US" b="1" dirty="0">
                <a:solidFill>
                  <a:schemeClr val="accent1"/>
                </a:solidFill>
              </a:rPr>
              <a:t>Ruling:</a:t>
            </a:r>
            <a:r>
              <a:rPr lang="en-US" dirty="0">
                <a:solidFill>
                  <a:schemeClr val="accent1"/>
                </a:solidFill>
              </a:rPr>
              <a:t> </a:t>
            </a:r>
            <a:r>
              <a:rPr lang="en-US" dirty="0" smtClean="0"/>
              <a:t>Against </a:t>
            </a:r>
            <a:r>
              <a:rPr lang="en-US" dirty="0" err="1"/>
              <a:t>Korematsu</a:t>
            </a:r>
            <a:r>
              <a:rPr lang="en-US" dirty="0"/>
              <a:t> </a:t>
            </a:r>
          </a:p>
          <a:p>
            <a:pPr lvl="0"/>
            <a:r>
              <a:rPr lang="en-US" b="1" dirty="0">
                <a:solidFill>
                  <a:schemeClr val="accent1"/>
                </a:solidFill>
              </a:rPr>
              <a:t>Amendment in </a:t>
            </a:r>
            <a:r>
              <a:rPr lang="en-US" b="1" dirty="0" smtClean="0">
                <a:solidFill>
                  <a:schemeClr val="accent1"/>
                </a:solidFill>
              </a:rPr>
              <a:t>Question</a:t>
            </a:r>
            <a:r>
              <a:rPr lang="en-US" b="1" dirty="0">
                <a:solidFill>
                  <a:schemeClr val="accent1"/>
                </a:solidFill>
              </a:rPr>
              <a:t>:</a:t>
            </a:r>
            <a:r>
              <a:rPr lang="en-US" dirty="0">
                <a:solidFill>
                  <a:schemeClr val="accent1"/>
                </a:solidFill>
              </a:rPr>
              <a:t> </a:t>
            </a:r>
            <a:r>
              <a:rPr lang="en-US" dirty="0"/>
              <a:t>14</a:t>
            </a:r>
          </a:p>
          <a:p>
            <a:pPr lvl="0"/>
            <a:r>
              <a:rPr lang="en-US" b="1" dirty="0">
                <a:solidFill>
                  <a:schemeClr val="accent1"/>
                </a:solidFill>
              </a:rPr>
              <a:t>Precedent:</a:t>
            </a:r>
            <a:r>
              <a:rPr lang="en-US" dirty="0">
                <a:solidFill>
                  <a:schemeClr val="accent1"/>
                </a:solidFill>
              </a:rPr>
              <a:t> </a:t>
            </a:r>
            <a:r>
              <a:rPr lang="en-US" dirty="0"/>
              <a:t>Actions such as internment camps are permitted during a time of “military urgency.”</a:t>
            </a:r>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149161253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08737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395329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dirty="0">
                <a:solidFill>
                  <a:schemeClr val="accent1"/>
                </a:solidFill>
              </a:rPr>
              <a:t>Heart of Atlanta Hotel v. United States (1964)</a:t>
            </a:r>
            <a:endParaRPr lang="en-US" dirty="0">
              <a:solidFill>
                <a:schemeClr val="accent1"/>
              </a:solidFill>
            </a:endParaRPr>
          </a:p>
          <a:p>
            <a:pPr lvl="0"/>
            <a:r>
              <a:rPr lang="en-US" b="1" dirty="0">
                <a:solidFill>
                  <a:schemeClr val="accent1"/>
                </a:solidFill>
              </a:rPr>
              <a:t>Summary:</a:t>
            </a:r>
            <a:r>
              <a:rPr lang="en-US" dirty="0">
                <a:solidFill>
                  <a:schemeClr val="accent1"/>
                </a:solidFill>
              </a:rPr>
              <a:t> </a:t>
            </a:r>
            <a:r>
              <a:rPr lang="en-US" dirty="0"/>
              <a:t>Heart of Atlanta Hotel sued the United States to gain the right to continue their policy of segregation toward African Americans- they would not rent rooms to African Americans</a:t>
            </a:r>
          </a:p>
          <a:p>
            <a:pPr lvl="0"/>
            <a:r>
              <a:rPr lang="en-US" b="1" dirty="0">
                <a:solidFill>
                  <a:schemeClr val="accent1"/>
                </a:solidFill>
              </a:rPr>
              <a:t>Ruling:</a:t>
            </a:r>
            <a:r>
              <a:rPr lang="en-US" dirty="0">
                <a:solidFill>
                  <a:schemeClr val="accent1"/>
                </a:solidFill>
              </a:rPr>
              <a:t> </a:t>
            </a:r>
            <a:r>
              <a:rPr lang="en-US" dirty="0" smtClean="0"/>
              <a:t>Against </a:t>
            </a:r>
            <a:r>
              <a:rPr lang="en-US" dirty="0"/>
              <a:t>Hotel</a:t>
            </a:r>
          </a:p>
          <a:p>
            <a:pPr lvl="0"/>
            <a:r>
              <a:rPr lang="en-US" b="1" dirty="0">
                <a:solidFill>
                  <a:schemeClr val="accent1"/>
                </a:solidFill>
              </a:rPr>
              <a:t>Amendment in </a:t>
            </a:r>
            <a:r>
              <a:rPr lang="en-US" b="1" dirty="0" smtClean="0">
                <a:solidFill>
                  <a:schemeClr val="accent1"/>
                </a:solidFill>
              </a:rPr>
              <a:t>Question</a:t>
            </a:r>
            <a:r>
              <a:rPr lang="en-US" b="1" dirty="0">
                <a:solidFill>
                  <a:schemeClr val="accent1"/>
                </a:solidFill>
              </a:rPr>
              <a:t>:</a:t>
            </a:r>
            <a:r>
              <a:rPr lang="en-US" dirty="0">
                <a:solidFill>
                  <a:schemeClr val="accent1"/>
                </a:solidFill>
              </a:rPr>
              <a:t> </a:t>
            </a:r>
            <a:r>
              <a:rPr lang="en-US" dirty="0"/>
              <a:t>14</a:t>
            </a:r>
          </a:p>
          <a:p>
            <a:pPr lvl="0"/>
            <a:r>
              <a:rPr lang="en-US" b="1" dirty="0">
                <a:solidFill>
                  <a:schemeClr val="accent1"/>
                </a:solidFill>
              </a:rPr>
              <a:t>Precedent:</a:t>
            </a:r>
            <a:r>
              <a:rPr lang="en-US" dirty="0">
                <a:solidFill>
                  <a:schemeClr val="accent1"/>
                </a:solidFill>
              </a:rPr>
              <a:t> </a:t>
            </a:r>
            <a:r>
              <a:rPr lang="en-US" dirty="0" smtClean="0"/>
              <a:t>Facilities </a:t>
            </a:r>
            <a:r>
              <a:rPr lang="en-US" dirty="0"/>
              <a:t>that serve interstate customers must follow federal laws based on commerce clause of Constitution (Congress can regulate interstate trade)</a:t>
            </a:r>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4109547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chemeClr val="accent1"/>
                </a:solidFill>
              </a:rPr>
              <a:t>Swann </a:t>
            </a:r>
            <a:r>
              <a:rPr lang="en-US" b="1" dirty="0">
                <a:solidFill>
                  <a:schemeClr val="accent1"/>
                </a:solidFill>
              </a:rPr>
              <a:t>v. Charlotte-Mecklenburg Board of Education (1971)</a:t>
            </a:r>
            <a:endParaRPr lang="en-US" dirty="0">
              <a:solidFill>
                <a:schemeClr val="accent1"/>
              </a:solidFill>
            </a:endParaRPr>
          </a:p>
          <a:p>
            <a:pPr lvl="0"/>
            <a:r>
              <a:rPr lang="en-US" b="1" dirty="0">
                <a:solidFill>
                  <a:schemeClr val="accent1"/>
                </a:solidFill>
              </a:rPr>
              <a:t>Summary:</a:t>
            </a:r>
            <a:r>
              <a:rPr lang="en-US" dirty="0">
                <a:solidFill>
                  <a:schemeClr val="accent1"/>
                </a:solidFill>
              </a:rPr>
              <a:t> </a:t>
            </a:r>
            <a:r>
              <a:rPr lang="en-US" dirty="0"/>
              <a:t>1965 Swann applied to go to an all white school near his home- he was denied</a:t>
            </a:r>
          </a:p>
          <a:p>
            <a:pPr lvl="0"/>
            <a:r>
              <a:rPr lang="en-US" b="1" dirty="0">
                <a:solidFill>
                  <a:schemeClr val="accent1"/>
                </a:solidFill>
              </a:rPr>
              <a:t>Ruling:</a:t>
            </a:r>
            <a:r>
              <a:rPr lang="en-US" dirty="0">
                <a:solidFill>
                  <a:schemeClr val="accent1"/>
                </a:solidFill>
              </a:rPr>
              <a:t> </a:t>
            </a:r>
            <a:r>
              <a:rPr lang="en-US" dirty="0" smtClean="0"/>
              <a:t>For </a:t>
            </a:r>
            <a:r>
              <a:rPr lang="en-US" dirty="0"/>
              <a:t>Swann</a:t>
            </a:r>
          </a:p>
          <a:p>
            <a:pPr lvl="0"/>
            <a:r>
              <a:rPr lang="en-US" b="1" dirty="0">
                <a:solidFill>
                  <a:schemeClr val="accent1"/>
                </a:solidFill>
              </a:rPr>
              <a:t>Amendment in </a:t>
            </a:r>
            <a:r>
              <a:rPr lang="en-US" b="1" dirty="0" smtClean="0">
                <a:solidFill>
                  <a:schemeClr val="accent1"/>
                </a:solidFill>
              </a:rPr>
              <a:t>Question</a:t>
            </a:r>
            <a:r>
              <a:rPr lang="en-US" b="1" dirty="0">
                <a:solidFill>
                  <a:schemeClr val="accent1"/>
                </a:solidFill>
              </a:rPr>
              <a:t>:</a:t>
            </a:r>
            <a:r>
              <a:rPr lang="en-US" dirty="0">
                <a:solidFill>
                  <a:schemeClr val="accent1"/>
                </a:solidFill>
              </a:rPr>
              <a:t> </a:t>
            </a:r>
            <a:r>
              <a:rPr lang="en-US" dirty="0"/>
              <a:t>14</a:t>
            </a:r>
          </a:p>
          <a:p>
            <a:pPr lvl="0"/>
            <a:r>
              <a:rPr lang="en-US" b="1" dirty="0">
                <a:solidFill>
                  <a:schemeClr val="accent1"/>
                </a:solidFill>
              </a:rPr>
              <a:t>Precedent:</a:t>
            </a:r>
            <a:r>
              <a:rPr lang="en-US" dirty="0">
                <a:solidFill>
                  <a:schemeClr val="accent1"/>
                </a:solidFill>
              </a:rPr>
              <a:t>  </a:t>
            </a:r>
            <a:r>
              <a:rPr lang="en-US" dirty="0" smtClean="0"/>
              <a:t>Busing </a:t>
            </a:r>
            <a:r>
              <a:rPr lang="en-US" dirty="0"/>
              <a:t>is an acceptable tool for integration</a:t>
            </a:r>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29418055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6193422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b="1" dirty="0">
                <a:solidFill>
                  <a:schemeClr val="accent1"/>
                </a:solidFill>
              </a:rPr>
              <a:t>California v. Bakke (1978)</a:t>
            </a:r>
          </a:p>
          <a:p>
            <a:pPr lvl="0"/>
            <a:r>
              <a:rPr lang="en-US" b="1" dirty="0" smtClean="0">
                <a:solidFill>
                  <a:schemeClr val="accent1"/>
                </a:solidFill>
              </a:rPr>
              <a:t>Summary: </a:t>
            </a:r>
            <a:r>
              <a:rPr lang="en-US" dirty="0" smtClean="0"/>
              <a:t>Allan </a:t>
            </a:r>
            <a:r>
              <a:rPr lang="en-US" dirty="0"/>
              <a:t>Bakke, a white man, had been denied twice for admission to the University of California Medical School at Davis. The school was using an Affirmative Action program in the admission process to help reverse discrimination in the medical profession. Bakke's GPA was below all the regular applicants, but his standardized tests were higher both years his applications were rejected. Bakke argued that he was excluded from admission to the school because of his race.</a:t>
            </a:r>
            <a:endParaRPr lang="en-US" b="1" dirty="0"/>
          </a:p>
          <a:p>
            <a:pPr lvl="0"/>
            <a:r>
              <a:rPr lang="en-US" b="1" dirty="0" smtClean="0">
                <a:solidFill>
                  <a:schemeClr val="accent1"/>
                </a:solidFill>
              </a:rPr>
              <a:t>Ruling</a:t>
            </a:r>
            <a:r>
              <a:rPr lang="en-US" dirty="0" smtClean="0">
                <a:solidFill>
                  <a:schemeClr val="accent1"/>
                </a:solidFill>
              </a:rPr>
              <a:t>: </a:t>
            </a:r>
            <a:r>
              <a:rPr lang="en-US" dirty="0" smtClean="0"/>
              <a:t>Court </a:t>
            </a:r>
            <a:r>
              <a:rPr lang="en-US" dirty="0"/>
              <a:t>ruled in favor of ­­­­­­­­­­­­­­­­­­­­­­­Bakke but indicated that a properly devised program might well be constitutionally valid.</a:t>
            </a:r>
            <a:endParaRPr lang="en-US" b="1" dirty="0"/>
          </a:p>
          <a:p>
            <a:pPr lvl="0"/>
            <a:r>
              <a:rPr lang="en-US" b="1" dirty="0">
                <a:solidFill>
                  <a:schemeClr val="accent1"/>
                </a:solidFill>
              </a:rPr>
              <a:t>Amendment in </a:t>
            </a:r>
            <a:r>
              <a:rPr lang="en-US" b="1" dirty="0" smtClean="0">
                <a:solidFill>
                  <a:schemeClr val="accent1"/>
                </a:solidFill>
              </a:rPr>
              <a:t>Question</a:t>
            </a:r>
            <a:r>
              <a:rPr lang="en-US" dirty="0">
                <a:solidFill>
                  <a:schemeClr val="accent1"/>
                </a:solidFill>
              </a:rPr>
              <a:t>: </a:t>
            </a:r>
            <a:r>
              <a:rPr lang="en-US" dirty="0"/>
              <a:t>14</a:t>
            </a:r>
            <a:endParaRPr lang="en-US" b="1" dirty="0"/>
          </a:p>
          <a:p>
            <a:pPr lvl="0"/>
            <a:r>
              <a:rPr lang="en-US" b="1" dirty="0" smtClean="0">
                <a:solidFill>
                  <a:schemeClr val="accent1"/>
                </a:solidFill>
              </a:rPr>
              <a:t>Precedent</a:t>
            </a:r>
            <a:r>
              <a:rPr lang="en-US" dirty="0" smtClean="0">
                <a:solidFill>
                  <a:schemeClr val="accent1"/>
                </a:solidFill>
              </a:rPr>
              <a:t>: </a:t>
            </a:r>
            <a:r>
              <a:rPr lang="en-US" dirty="0" smtClean="0"/>
              <a:t>1</a:t>
            </a:r>
            <a:r>
              <a:rPr lang="en-US" dirty="0"/>
              <a:t>. Giving preferential treatment to members of any one group based on race or ethnic origin is discrimination-   2. It was suggested that racial criteria may be used along with other requirements when making considerations for admission into a </a:t>
            </a:r>
            <a:r>
              <a:rPr lang="en-US" dirty="0" smtClean="0"/>
              <a:t>group</a:t>
            </a:r>
            <a:endParaRPr lang="en-US" b="1"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327915227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a:solidFill>
                  <a:schemeClr val="accent1"/>
                </a:solidFill>
              </a:rPr>
              <a:t>Shaw v. Reno (1993)</a:t>
            </a:r>
            <a:endParaRPr lang="en-US" dirty="0">
              <a:solidFill>
                <a:schemeClr val="accent1"/>
              </a:solidFill>
            </a:endParaRPr>
          </a:p>
          <a:p>
            <a:pPr lvl="0"/>
            <a:r>
              <a:rPr lang="en-US" b="1" dirty="0">
                <a:solidFill>
                  <a:schemeClr val="accent1"/>
                </a:solidFill>
              </a:rPr>
              <a:t>Summary:</a:t>
            </a:r>
            <a:r>
              <a:rPr lang="en-US" dirty="0">
                <a:solidFill>
                  <a:schemeClr val="accent1"/>
                </a:solidFill>
              </a:rPr>
              <a:t> </a:t>
            </a:r>
            <a:r>
              <a:rPr lang="en-US" dirty="0"/>
              <a:t>After a shift in population, North Carolina created a predominately African American 12</a:t>
            </a:r>
            <a:r>
              <a:rPr lang="en-US" baseline="30000" dirty="0"/>
              <a:t>th</a:t>
            </a:r>
            <a:r>
              <a:rPr lang="en-US" dirty="0"/>
              <a:t> voting district; citizens sued claiming that a district drawn based on racial criteria violated the 14</a:t>
            </a:r>
            <a:r>
              <a:rPr lang="en-US" baseline="30000" dirty="0"/>
              <a:t>th</a:t>
            </a:r>
            <a:r>
              <a:rPr lang="en-US" dirty="0"/>
              <a:t> amendment</a:t>
            </a:r>
          </a:p>
          <a:p>
            <a:pPr lvl="0"/>
            <a:r>
              <a:rPr lang="en-US" b="1" dirty="0">
                <a:solidFill>
                  <a:schemeClr val="accent1"/>
                </a:solidFill>
              </a:rPr>
              <a:t>Ruling:</a:t>
            </a:r>
            <a:r>
              <a:rPr lang="en-US" dirty="0">
                <a:solidFill>
                  <a:schemeClr val="accent1"/>
                </a:solidFill>
              </a:rPr>
              <a:t> </a:t>
            </a:r>
            <a:r>
              <a:rPr lang="en-US" dirty="0" smtClean="0"/>
              <a:t>Redistricting </a:t>
            </a:r>
            <a:r>
              <a:rPr lang="en-US" dirty="0"/>
              <a:t>based on race must be held to a standard of strict scrutiny under the equal protection clause</a:t>
            </a:r>
          </a:p>
          <a:p>
            <a:pPr lvl="0"/>
            <a:r>
              <a:rPr lang="en-US" b="1" dirty="0">
                <a:solidFill>
                  <a:schemeClr val="accent1"/>
                </a:solidFill>
              </a:rPr>
              <a:t>Amendment in </a:t>
            </a:r>
            <a:r>
              <a:rPr lang="en-US" b="1" dirty="0" smtClean="0">
                <a:solidFill>
                  <a:schemeClr val="accent1"/>
                </a:solidFill>
              </a:rPr>
              <a:t>Question</a:t>
            </a:r>
            <a:r>
              <a:rPr lang="en-US" b="1" dirty="0">
                <a:solidFill>
                  <a:schemeClr val="accent1"/>
                </a:solidFill>
              </a:rPr>
              <a:t>:</a:t>
            </a:r>
            <a:r>
              <a:rPr lang="en-US" dirty="0">
                <a:solidFill>
                  <a:schemeClr val="accent1"/>
                </a:solidFill>
              </a:rPr>
              <a:t> </a:t>
            </a:r>
            <a:r>
              <a:rPr lang="en-US" dirty="0"/>
              <a:t>14</a:t>
            </a:r>
          </a:p>
          <a:p>
            <a:pPr lvl="0"/>
            <a:r>
              <a:rPr lang="en-US" b="1" dirty="0">
                <a:solidFill>
                  <a:schemeClr val="accent1"/>
                </a:solidFill>
              </a:rPr>
              <a:t>Precedent:</a:t>
            </a:r>
            <a:r>
              <a:rPr lang="en-US" dirty="0">
                <a:solidFill>
                  <a:schemeClr val="accent1"/>
                </a:solidFill>
              </a:rPr>
              <a:t> </a:t>
            </a:r>
            <a:r>
              <a:rPr lang="en-US" dirty="0"/>
              <a:t>racial gerrymandering is illegal </a:t>
            </a:r>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92498616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en-US" dirty="0" smtClean="0"/>
          </a:p>
          <a:p>
            <a:pPr algn="ctr"/>
            <a:endParaRPr lang="en-US" dirty="0"/>
          </a:p>
          <a:p>
            <a:pPr algn="ctr"/>
            <a:endParaRPr lang="en-US" b="1" dirty="0" smtClean="0">
              <a:solidFill>
                <a:schemeClr val="accent1"/>
              </a:solidFill>
            </a:endParaRPr>
          </a:p>
          <a:p>
            <a:pPr marL="109728" indent="0" algn="ctr">
              <a:buNone/>
            </a:pPr>
            <a:r>
              <a:rPr lang="en-US" sz="4400" b="1" dirty="0" smtClean="0">
                <a:solidFill>
                  <a:schemeClr val="accent1"/>
                </a:solidFill>
              </a:rPr>
              <a:t>CHECKS AND BALANCES CASES:</a:t>
            </a:r>
            <a:endParaRPr lang="en-US" sz="4400" b="1" dirty="0">
              <a:solidFill>
                <a:schemeClr val="accent1"/>
              </a:solidFill>
            </a:endParaRPr>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133530175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800" b="1" dirty="0"/>
              <a:t> </a:t>
            </a:r>
            <a:r>
              <a:rPr lang="en-US" sz="2800" b="1" dirty="0">
                <a:solidFill>
                  <a:schemeClr val="accent1"/>
                </a:solidFill>
              </a:rPr>
              <a:t>Marbury v. Madison (1803)- </a:t>
            </a:r>
            <a:endParaRPr lang="en-US" sz="2800" dirty="0">
              <a:solidFill>
                <a:schemeClr val="accent1"/>
              </a:solidFill>
            </a:endParaRPr>
          </a:p>
          <a:p>
            <a:pPr lvl="1"/>
            <a:r>
              <a:rPr lang="en-US" sz="2400" b="1" dirty="0">
                <a:solidFill>
                  <a:schemeClr val="accent1"/>
                </a:solidFill>
              </a:rPr>
              <a:t>Summary:</a:t>
            </a:r>
            <a:r>
              <a:rPr lang="en-US" sz="2400" dirty="0">
                <a:solidFill>
                  <a:schemeClr val="accent1"/>
                </a:solidFill>
              </a:rPr>
              <a:t> </a:t>
            </a:r>
            <a:r>
              <a:rPr lang="en-US" sz="2400" dirty="0"/>
              <a:t>John Adams appointed Marbury as Justice of the Peace for Washington, D.C. before he left office “Midnight Appointments”-the new president, Thomas Jefferson told his secretary of state, James Madison, not to deliver the papers. Marbury sued for an order from the Supreme Court to make Madison deliver the papers making his appointment official in accordance with the Judiciary Act of 1789</a:t>
            </a:r>
          </a:p>
          <a:p>
            <a:pPr lvl="1"/>
            <a:r>
              <a:rPr lang="en-US" sz="2400" b="1" dirty="0">
                <a:solidFill>
                  <a:schemeClr val="accent1"/>
                </a:solidFill>
              </a:rPr>
              <a:t>Ruling:</a:t>
            </a:r>
            <a:r>
              <a:rPr lang="en-US" sz="2400" dirty="0">
                <a:solidFill>
                  <a:schemeClr val="accent1"/>
                </a:solidFill>
              </a:rPr>
              <a:t>  </a:t>
            </a:r>
            <a:r>
              <a:rPr lang="en-US" sz="2400" dirty="0" smtClean="0"/>
              <a:t>Against </a:t>
            </a:r>
            <a:r>
              <a:rPr lang="en-US" sz="2400" dirty="0"/>
              <a:t>Marbury because Court said Congress didn’t have the power to make the Judiciary Act </a:t>
            </a:r>
          </a:p>
          <a:p>
            <a:pPr lvl="1"/>
            <a:r>
              <a:rPr lang="en-US" sz="2400" b="1" dirty="0">
                <a:solidFill>
                  <a:schemeClr val="accent1"/>
                </a:solidFill>
              </a:rPr>
              <a:t>Constitutional Question:</a:t>
            </a:r>
            <a:r>
              <a:rPr lang="en-US" sz="2400" dirty="0">
                <a:solidFill>
                  <a:schemeClr val="accent1"/>
                </a:solidFill>
              </a:rPr>
              <a:t> </a:t>
            </a:r>
            <a:r>
              <a:rPr lang="en-US" sz="2400" dirty="0"/>
              <a:t>Did Congress have the power to write the Judiciary Act?</a:t>
            </a:r>
          </a:p>
          <a:p>
            <a:pPr lvl="1"/>
            <a:r>
              <a:rPr lang="en-US" sz="2400" b="1" dirty="0">
                <a:solidFill>
                  <a:schemeClr val="accent1"/>
                </a:solidFill>
              </a:rPr>
              <a:t>Precedent:</a:t>
            </a:r>
            <a:r>
              <a:rPr lang="en-US" sz="2400" dirty="0">
                <a:solidFill>
                  <a:schemeClr val="accent1"/>
                </a:solidFill>
              </a:rPr>
              <a:t> </a:t>
            </a:r>
            <a:r>
              <a:rPr lang="en-US" sz="2400" b="1" dirty="0"/>
              <a:t>1.</a:t>
            </a:r>
            <a:r>
              <a:rPr lang="en-US" sz="2400" dirty="0"/>
              <a:t> Established the Supreme Court has the power to determine if laws passed by Congress are Constitutional </a:t>
            </a:r>
            <a:r>
              <a:rPr lang="en-US" sz="2400" b="1" dirty="0">
                <a:solidFill>
                  <a:schemeClr val="accent1"/>
                </a:solidFill>
              </a:rPr>
              <a:t>(</a:t>
            </a:r>
            <a:r>
              <a:rPr lang="en-US" sz="2400" b="1" u="sng" dirty="0">
                <a:solidFill>
                  <a:schemeClr val="accent1"/>
                </a:solidFill>
              </a:rPr>
              <a:t>JUDICIAL REVIEW</a:t>
            </a:r>
            <a:r>
              <a:rPr lang="en-US" sz="2400" b="1" dirty="0">
                <a:solidFill>
                  <a:schemeClr val="accent1"/>
                </a:solidFill>
              </a:rPr>
              <a:t>)</a:t>
            </a:r>
            <a:r>
              <a:rPr lang="en-US" sz="2400" dirty="0">
                <a:solidFill>
                  <a:schemeClr val="accent1"/>
                </a:solidFill>
              </a:rPr>
              <a:t> </a:t>
            </a:r>
            <a:r>
              <a:rPr lang="en-US" sz="2400" b="1" dirty="0"/>
              <a:t>2.</a:t>
            </a:r>
            <a:r>
              <a:rPr lang="en-US" sz="2400" dirty="0"/>
              <a:t> Established the Constitution is the Supreme law of the land</a:t>
            </a:r>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399193045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Judicial Review: </a:t>
            </a:r>
            <a:r>
              <a:rPr lang="en-US" dirty="0" smtClean="0"/>
              <a:t>The </a:t>
            </a:r>
            <a:r>
              <a:rPr lang="en-US" b="1" dirty="0" smtClean="0"/>
              <a:t>Judicial Branch Reviews </a:t>
            </a:r>
            <a:r>
              <a:rPr lang="en-US" dirty="0" smtClean="0"/>
              <a:t>laws to check if they are Constitutional or Unconstitutional</a:t>
            </a:r>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p>
        </p:txBody>
      </p:sp>
    </p:spTree>
    <p:extLst>
      <p:ext uri="{BB962C8B-B14F-4D97-AF65-F5344CB8AC3E}">
        <p14:creationId xmlns:p14="http://schemas.microsoft.com/office/powerpoint/2010/main" val="276147694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7121929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a:solidFill>
                  <a:schemeClr val="accent1"/>
                </a:solidFill>
              </a:rPr>
              <a:t>United States v. Nixon (1974)</a:t>
            </a:r>
            <a:endParaRPr lang="en-US" dirty="0">
              <a:solidFill>
                <a:schemeClr val="accent1"/>
              </a:solidFill>
            </a:endParaRPr>
          </a:p>
          <a:p>
            <a:pPr lvl="0"/>
            <a:r>
              <a:rPr lang="en-US" b="1" dirty="0">
                <a:solidFill>
                  <a:schemeClr val="accent1"/>
                </a:solidFill>
              </a:rPr>
              <a:t>Summary:</a:t>
            </a:r>
            <a:r>
              <a:rPr lang="en-US" dirty="0">
                <a:solidFill>
                  <a:schemeClr val="accent1"/>
                </a:solidFill>
              </a:rPr>
              <a:t> </a:t>
            </a:r>
            <a:r>
              <a:rPr lang="en-US" dirty="0"/>
              <a:t>Prosecutor sued to force President Nixon to turn over subpoenaed tapes during the investigation of the Watergate break-in</a:t>
            </a:r>
          </a:p>
          <a:p>
            <a:pPr lvl="0"/>
            <a:r>
              <a:rPr lang="en-US" b="1" dirty="0">
                <a:solidFill>
                  <a:schemeClr val="accent1"/>
                </a:solidFill>
              </a:rPr>
              <a:t>Ruling:</a:t>
            </a:r>
            <a:r>
              <a:rPr lang="en-US" dirty="0">
                <a:solidFill>
                  <a:schemeClr val="accent1"/>
                </a:solidFill>
              </a:rPr>
              <a:t> </a:t>
            </a:r>
            <a:r>
              <a:rPr lang="en-US" dirty="0" smtClean="0"/>
              <a:t>Against </a:t>
            </a:r>
            <a:r>
              <a:rPr lang="en-US" dirty="0"/>
              <a:t>Nixon </a:t>
            </a:r>
          </a:p>
          <a:p>
            <a:pPr lvl="0"/>
            <a:r>
              <a:rPr lang="en-US" b="1" dirty="0">
                <a:solidFill>
                  <a:schemeClr val="accent1"/>
                </a:solidFill>
              </a:rPr>
              <a:t>Constitutional Question:</a:t>
            </a:r>
            <a:r>
              <a:rPr lang="en-US" dirty="0">
                <a:solidFill>
                  <a:schemeClr val="accent1"/>
                </a:solidFill>
              </a:rPr>
              <a:t> </a:t>
            </a:r>
            <a:r>
              <a:rPr lang="en-US" dirty="0"/>
              <a:t>Can the president claim executive privilege in order to cover up a crime?</a:t>
            </a:r>
          </a:p>
          <a:p>
            <a:pPr lvl="0"/>
            <a:r>
              <a:rPr lang="en-US" b="1" dirty="0">
                <a:solidFill>
                  <a:schemeClr val="accent1"/>
                </a:solidFill>
              </a:rPr>
              <a:t>Precedent:</a:t>
            </a:r>
            <a:r>
              <a:rPr lang="en-US" dirty="0">
                <a:solidFill>
                  <a:schemeClr val="accent1"/>
                </a:solidFill>
              </a:rPr>
              <a:t> </a:t>
            </a:r>
            <a:r>
              <a:rPr lang="en-US" dirty="0"/>
              <a:t>Presidents can only used executive privilege to protect national security, not to cover up a crime.</a:t>
            </a:r>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3895103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chemeClr val="accent1"/>
                </a:solidFill>
              </a:rPr>
              <a:t>Tinker v. Des Moines (1969)</a:t>
            </a:r>
            <a:endParaRPr lang="en-US" dirty="0">
              <a:solidFill>
                <a:schemeClr val="accent1"/>
              </a:solidFill>
            </a:endParaRPr>
          </a:p>
          <a:p>
            <a:pPr lvl="0"/>
            <a:r>
              <a:rPr lang="en-US" b="1" dirty="0">
                <a:solidFill>
                  <a:schemeClr val="accent1"/>
                </a:solidFill>
              </a:rPr>
              <a:t>Summary:</a:t>
            </a:r>
            <a:r>
              <a:rPr lang="en-US" dirty="0">
                <a:solidFill>
                  <a:schemeClr val="accent1"/>
                </a:solidFill>
              </a:rPr>
              <a:t> </a:t>
            </a:r>
            <a:r>
              <a:rPr lang="en-US" dirty="0" smtClean="0"/>
              <a:t>Students </a:t>
            </a:r>
            <a:r>
              <a:rPr lang="en-US" dirty="0"/>
              <a:t>were suspended for wearing black armbands to protest Vietnam War</a:t>
            </a:r>
          </a:p>
          <a:p>
            <a:pPr lvl="0"/>
            <a:r>
              <a:rPr lang="en-US" b="1" dirty="0">
                <a:solidFill>
                  <a:schemeClr val="accent1"/>
                </a:solidFill>
              </a:rPr>
              <a:t>Ruling:</a:t>
            </a:r>
            <a:r>
              <a:rPr lang="en-US" dirty="0">
                <a:solidFill>
                  <a:schemeClr val="accent1"/>
                </a:solidFill>
              </a:rPr>
              <a:t> </a:t>
            </a:r>
            <a:r>
              <a:rPr lang="en-US" dirty="0" smtClean="0"/>
              <a:t>For </a:t>
            </a:r>
            <a:r>
              <a:rPr lang="en-US" dirty="0"/>
              <a:t>students</a:t>
            </a:r>
          </a:p>
          <a:p>
            <a:pPr lvl="0"/>
            <a:r>
              <a:rPr lang="en-US" b="1" dirty="0">
                <a:solidFill>
                  <a:schemeClr val="accent1"/>
                </a:solidFill>
              </a:rPr>
              <a:t>Amendment in </a:t>
            </a:r>
            <a:r>
              <a:rPr lang="en-US" b="1" dirty="0" smtClean="0">
                <a:solidFill>
                  <a:schemeClr val="accent1"/>
                </a:solidFill>
              </a:rPr>
              <a:t>Question</a:t>
            </a:r>
            <a:r>
              <a:rPr lang="en-US" b="1" dirty="0">
                <a:solidFill>
                  <a:schemeClr val="accent1"/>
                </a:solidFill>
              </a:rPr>
              <a:t>:</a:t>
            </a:r>
            <a:r>
              <a:rPr lang="en-US" dirty="0">
                <a:solidFill>
                  <a:schemeClr val="accent1"/>
                </a:solidFill>
              </a:rPr>
              <a:t> </a:t>
            </a:r>
            <a:r>
              <a:rPr lang="en-US" dirty="0"/>
              <a:t>1</a:t>
            </a:r>
          </a:p>
          <a:p>
            <a:pPr lvl="0"/>
            <a:r>
              <a:rPr lang="en-US" b="1" dirty="0">
                <a:solidFill>
                  <a:schemeClr val="accent1"/>
                </a:solidFill>
              </a:rPr>
              <a:t>Precedent:</a:t>
            </a:r>
            <a:r>
              <a:rPr lang="en-US" dirty="0">
                <a:solidFill>
                  <a:schemeClr val="accent1"/>
                </a:solidFill>
              </a:rPr>
              <a:t> </a:t>
            </a:r>
            <a:r>
              <a:rPr lang="en-US" dirty="0" smtClean="0"/>
              <a:t>Schools </a:t>
            </a:r>
            <a:r>
              <a:rPr lang="en-US" dirty="0"/>
              <a:t>cannot ban symbolic speech</a:t>
            </a:r>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418337677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Magna </a:t>
            </a:r>
            <a:r>
              <a:rPr lang="en-US" dirty="0" err="1" smtClean="0"/>
              <a:t>Carta</a:t>
            </a:r>
            <a:r>
              <a:rPr lang="en-US" dirty="0" smtClean="0"/>
              <a:t>: </a:t>
            </a:r>
          </a:p>
          <a:p>
            <a:endParaRPr lang="en-US" dirty="0"/>
          </a:p>
          <a:p>
            <a:pPr marL="109728" indent="0">
              <a:buNone/>
            </a:pPr>
            <a:endParaRPr lang="en-US" dirty="0" smtClean="0"/>
          </a:p>
          <a:p>
            <a:r>
              <a:rPr lang="en-US" dirty="0" smtClean="0"/>
              <a:t>Rule of Law: No one is above the law</a:t>
            </a:r>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p>
        </p:txBody>
      </p:sp>
    </p:spTree>
    <p:extLst>
      <p:ext uri="{BB962C8B-B14F-4D97-AF65-F5344CB8AC3E}">
        <p14:creationId xmlns:p14="http://schemas.microsoft.com/office/powerpoint/2010/main" val="97887259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2391855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en-US" dirty="0" smtClean="0"/>
          </a:p>
          <a:p>
            <a:pPr algn="ctr"/>
            <a:endParaRPr lang="en-US" dirty="0"/>
          </a:p>
          <a:p>
            <a:pPr algn="ctr"/>
            <a:endParaRPr lang="en-US" dirty="0" smtClean="0"/>
          </a:p>
          <a:p>
            <a:pPr marL="109728" indent="0" algn="ctr">
              <a:buNone/>
            </a:pPr>
            <a:r>
              <a:rPr lang="en-US" sz="4400" b="1" dirty="0" smtClean="0">
                <a:solidFill>
                  <a:schemeClr val="accent1"/>
                </a:solidFill>
              </a:rPr>
              <a:t>FEDERAL LAW </a:t>
            </a:r>
          </a:p>
          <a:p>
            <a:pPr marL="109728" indent="0" algn="ctr">
              <a:buNone/>
            </a:pPr>
            <a:r>
              <a:rPr lang="en-US" sz="4400" b="1" dirty="0" smtClean="0">
                <a:solidFill>
                  <a:schemeClr val="accent1"/>
                </a:solidFill>
              </a:rPr>
              <a:t>V. </a:t>
            </a:r>
          </a:p>
          <a:p>
            <a:pPr marL="109728" indent="0" algn="ctr">
              <a:buNone/>
            </a:pPr>
            <a:r>
              <a:rPr lang="en-US" sz="4400" b="1" dirty="0" smtClean="0">
                <a:solidFill>
                  <a:schemeClr val="accent1"/>
                </a:solidFill>
              </a:rPr>
              <a:t>STATE LAW:</a:t>
            </a:r>
            <a:endParaRPr lang="en-US" sz="4400" b="1" dirty="0">
              <a:solidFill>
                <a:schemeClr val="accent1"/>
              </a:solidFill>
            </a:endParaRPr>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123496436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a:solidFill>
                  <a:schemeClr val="accent1"/>
                </a:solidFill>
              </a:rPr>
              <a:t>McCulloch v. Maryland (1819)</a:t>
            </a:r>
            <a:endParaRPr lang="en-US" dirty="0">
              <a:solidFill>
                <a:schemeClr val="accent1"/>
              </a:solidFill>
            </a:endParaRPr>
          </a:p>
          <a:p>
            <a:pPr lvl="0"/>
            <a:r>
              <a:rPr lang="en-US" b="1" dirty="0">
                <a:solidFill>
                  <a:schemeClr val="accent1"/>
                </a:solidFill>
              </a:rPr>
              <a:t>Summary:</a:t>
            </a:r>
            <a:r>
              <a:rPr lang="en-US" dirty="0">
                <a:solidFill>
                  <a:schemeClr val="accent1"/>
                </a:solidFill>
              </a:rPr>
              <a:t> </a:t>
            </a:r>
            <a:r>
              <a:rPr lang="en-US" dirty="0"/>
              <a:t>The Second Bank of the United States was a federal bank located in Baltimore, Maryland. Mr. McCullough was an employee of the federal Bank. The state of Maryland charged the Bank a tax. Mr. McCullough did not pay the tax. He was charged and found guilty for not paying a required state tax on the Baltimore, Maryland branch of The Second Bank of the United States.</a:t>
            </a:r>
          </a:p>
          <a:p>
            <a:pPr lvl="0"/>
            <a:r>
              <a:rPr lang="en-US" b="1" dirty="0">
                <a:solidFill>
                  <a:schemeClr val="accent1"/>
                </a:solidFill>
              </a:rPr>
              <a:t>Ruling:</a:t>
            </a:r>
            <a:r>
              <a:rPr lang="en-US" dirty="0">
                <a:solidFill>
                  <a:schemeClr val="accent1"/>
                </a:solidFill>
              </a:rPr>
              <a:t> </a:t>
            </a:r>
            <a:r>
              <a:rPr lang="en-US" dirty="0" smtClean="0"/>
              <a:t>For </a:t>
            </a:r>
            <a:r>
              <a:rPr lang="en-US" dirty="0"/>
              <a:t>McCullough</a:t>
            </a:r>
          </a:p>
          <a:p>
            <a:pPr lvl="0"/>
            <a:r>
              <a:rPr lang="en-US" b="1" dirty="0">
                <a:solidFill>
                  <a:schemeClr val="accent1"/>
                </a:solidFill>
              </a:rPr>
              <a:t>Constitutional Question</a:t>
            </a:r>
            <a:r>
              <a:rPr lang="en-US" b="1" dirty="0"/>
              <a:t>:</a:t>
            </a:r>
            <a:r>
              <a:rPr lang="en-US" dirty="0"/>
              <a:t> Can states tax federal activity?</a:t>
            </a:r>
          </a:p>
          <a:p>
            <a:pPr lvl="0"/>
            <a:r>
              <a:rPr lang="en-US" b="1" dirty="0">
                <a:solidFill>
                  <a:schemeClr val="accent1"/>
                </a:solidFill>
              </a:rPr>
              <a:t>Precedent:</a:t>
            </a:r>
            <a:r>
              <a:rPr lang="en-US" dirty="0">
                <a:solidFill>
                  <a:schemeClr val="accent1"/>
                </a:solidFill>
              </a:rPr>
              <a:t> </a:t>
            </a:r>
            <a:r>
              <a:rPr lang="en-US" dirty="0"/>
              <a:t>The Bank was a federal institution. Federal institutions cannot be taxed by states- supported Congress' implied powers</a:t>
            </a:r>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164849253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b="1" dirty="0">
                <a:solidFill>
                  <a:schemeClr val="accent1"/>
                </a:solidFill>
              </a:rPr>
              <a:t>Gibbons v. Ogden (1824)</a:t>
            </a:r>
            <a:endParaRPr lang="en-US" dirty="0">
              <a:solidFill>
                <a:schemeClr val="accent1"/>
              </a:solidFill>
            </a:endParaRPr>
          </a:p>
          <a:p>
            <a:pPr lvl="0"/>
            <a:r>
              <a:rPr lang="en-US" b="1" dirty="0">
                <a:solidFill>
                  <a:schemeClr val="accent1"/>
                </a:solidFill>
              </a:rPr>
              <a:t>Summary: </a:t>
            </a:r>
            <a:r>
              <a:rPr lang="en-US" dirty="0"/>
              <a:t>The New York state Legislature allowed Aaron Ogden to have an exclusive license to run a ferry service on the Hudson River between New York and New Jersey. Thomas Gibbons wishing to make money on ferry transportation got a license from the federal government. Ogden said he had a right to the monopoly on the ferry service and took Gibbons to court.</a:t>
            </a:r>
          </a:p>
          <a:p>
            <a:pPr lvl="0"/>
            <a:r>
              <a:rPr lang="en-US" b="1" dirty="0" smtClean="0">
                <a:solidFill>
                  <a:schemeClr val="accent1"/>
                </a:solidFill>
              </a:rPr>
              <a:t>Ruling</a:t>
            </a:r>
            <a:r>
              <a:rPr lang="en-US" dirty="0" smtClean="0">
                <a:solidFill>
                  <a:schemeClr val="accent1"/>
                </a:solidFill>
              </a:rPr>
              <a:t>: </a:t>
            </a:r>
            <a:r>
              <a:rPr lang="en-US" dirty="0" smtClean="0"/>
              <a:t>Court </a:t>
            </a:r>
            <a:r>
              <a:rPr lang="en-US" dirty="0"/>
              <a:t>ruled in favor of Gibbons</a:t>
            </a:r>
          </a:p>
          <a:p>
            <a:pPr lvl="0"/>
            <a:r>
              <a:rPr lang="en-US" b="1" dirty="0">
                <a:solidFill>
                  <a:schemeClr val="accent1"/>
                </a:solidFill>
              </a:rPr>
              <a:t>Constitutional Questions</a:t>
            </a:r>
            <a:r>
              <a:rPr lang="en-US" dirty="0">
                <a:solidFill>
                  <a:schemeClr val="accent1"/>
                </a:solidFill>
              </a:rPr>
              <a:t>: </a:t>
            </a:r>
            <a:r>
              <a:rPr lang="en-US" dirty="0"/>
              <a:t>1. What is the meaning of commerce? 2. Is interstate commerce a concurrent power?</a:t>
            </a:r>
          </a:p>
          <a:p>
            <a:pPr lvl="0"/>
            <a:r>
              <a:rPr lang="en-US" b="1" dirty="0" smtClean="0">
                <a:solidFill>
                  <a:schemeClr val="accent1"/>
                </a:solidFill>
              </a:rPr>
              <a:t>Precedent</a:t>
            </a:r>
            <a:r>
              <a:rPr lang="en-US" dirty="0">
                <a:solidFill>
                  <a:schemeClr val="accent1"/>
                </a:solidFill>
              </a:rPr>
              <a:t>:</a:t>
            </a:r>
            <a:r>
              <a:rPr lang="en-US" dirty="0" smtClean="0">
                <a:solidFill>
                  <a:schemeClr val="accent1"/>
                </a:solidFill>
              </a:rPr>
              <a:t> </a:t>
            </a:r>
            <a:r>
              <a:rPr lang="en-US" dirty="0"/>
              <a:t>1. Defined Commerce to include navigation and therefore determined Congress has the right to regulate navigation 2. Commerce Clause of the Constitution gives Congress the power to regulate interstate commerce- Constitution is the Supreme Law of the Land</a:t>
            </a:r>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42921237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Commerce: Money and Trade</a:t>
            </a:r>
            <a:endParaRPr lang="en-US" b="1"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p>
        </p:txBody>
      </p:sp>
    </p:spTree>
    <p:extLst>
      <p:ext uri="{BB962C8B-B14F-4D97-AF65-F5344CB8AC3E}">
        <p14:creationId xmlns:p14="http://schemas.microsoft.com/office/powerpoint/2010/main" val="355023165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4482751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en-US" dirty="0" smtClean="0"/>
          </a:p>
          <a:p>
            <a:pPr algn="ctr"/>
            <a:endParaRPr lang="en-US" dirty="0"/>
          </a:p>
          <a:p>
            <a:pPr algn="ctr"/>
            <a:endParaRPr lang="en-US" dirty="0" smtClean="0"/>
          </a:p>
          <a:p>
            <a:pPr marL="109728" indent="0" algn="ctr">
              <a:buNone/>
            </a:pPr>
            <a:r>
              <a:rPr lang="en-US" sz="4400" b="1" dirty="0" smtClean="0">
                <a:solidFill>
                  <a:schemeClr val="accent1"/>
                </a:solidFill>
              </a:rPr>
              <a:t>NORTH CAROLINA </a:t>
            </a:r>
          </a:p>
          <a:p>
            <a:pPr marL="109728" indent="0" algn="ctr">
              <a:buNone/>
            </a:pPr>
            <a:r>
              <a:rPr lang="en-US" sz="4400" b="1" dirty="0" smtClean="0">
                <a:solidFill>
                  <a:schemeClr val="accent1"/>
                </a:solidFill>
              </a:rPr>
              <a:t>SUPREME COURT CASES:</a:t>
            </a:r>
            <a:endParaRPr lang="en-US" sz="4400" b="1" dirty="0">
              <a:solidFill>
                <a:schemeClr val="accent1"/>
              </a:solidFill>
            </a:endParaRPr>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267738630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a:solidFill>
                  <a:schemeClr val="accent1"/>
                </a:solidFill>
              </a:rPr>
              <a:t>State v. Mann (1830)</a:t>
            </a:r>
            <a:endParaRPr lang="en-US" dirty="0">
              <a:solidFill>
                <a:schemeClr val="accent1"/>
              </a:solidFill>
            </a:endParaRPr>
          </a:p>
          <a:p>
            <a:pPr lvl="0"/>
            <a:r>
              <a:rPr lang="en-US" b="1" dirty="0">
                <a:solidFill>
                  <a:schemeClr val="accent1"/>
                </a:solidFill>
              </a:rPr>
              <a:t>Summary:</a:t>
            </a:r>
            <a:r>
              <a:rPr lang="en-US" dirty="0">
                <a:solidFill>
                  <a:schemeClr val="accent1"/>
                </a:solidFill>
              </a:rPr>
              <a:t> </a:t>
            </a:r>
            <a:r>
              <a:rPr lang="en-US" dirty="0"/>
              <a:t>Mann was found guilty of killing one of his slaves when she struggled to escape a whipping</a:t>
            </a:r>
          </a:p>
          <a:p>
            <a:pPr lvl="0"/>
            <a:r>
              <a:rPr lang="en-US" b="1" dirty="0">
                <a:solidFill>
                  <a:schemeClr val="accent1"/>
                </a:solidFill>
              </a:rPr>
              <a:t>Ruling:</a:t>
            </a:r>
            <a:r>
              <a:rPr lang="en-US" dirty="0">
                <a:solidFill>
                  <a:schemeClr val="accent1"/>
                </a:solidFill>
              </a:rPr>
              <a:t> </a:t>
            </a:r>
            <a:r>
              <a:rPr lang="en-US" dirty="0" smtClean="0"/>
              <a:t>For </a:t>
            </a:r>
            <a:r>
              <a:rPr lang="en-US" dirty="0"/>
              <a:t>Mann</a:t>
            </a:r>
          </a:p>
          <a:p>
            <a:pPr lvl="0"/>
            <a:r>
              <a:rPr lang="en-US" b="1" dirty="0">
                <a:solidFill>
                  <a:schemeClr val="accent1"/>
                </a:solidFill>
              </a:rPr>
              <a:t>Constitutional Questions:</a:t>
            </a:r>
            <a:r>
              <a:rPr lang="en-US" dirty="0">
                <a:solidFill>
                  <a:schemeClr val="accent1"/>
                </a:solidFill>
              </a:rPr>
              <a:t> </a:t>
            </a:r>
            <a:r>
              <a:rPr lang="en-US" dirty="0"/>
              <a:t>What rights do slaves have under the law?</a:t>
            </a:r>
          </a:p>
          <a:p>
            <a:pPr lvl="0"/>
            <a:r>
              <a:rPr lang="en-US" b="1" dirty="0">
                <a:solidFill>
                  <a:schemeClr val="accent1"/>
                </a:solidFill>
              </a:rPr>
              <a:t>Precedent:</a:t>
            </a:r>
            <a:r>
              <a:rPr lang="en-US" dirty="0">
                <a:solidFill>
                  <a:schemeClr val="accent1"/>
                </a:solidFill>
              </a:rPr>
              <a:t> </a:t>
            </a:r>
            <a:r>
              <a:rPr lang="en-US" dirty="0"/>
              <a:t>Slaves were the absolute property of their owners. Owners could not be convicted for killing a slave even if the death came from a beating.</a:t>
            </a:r>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31860617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a:solidFill>
                  <a:schemeClr val="accent1"/>
                </a:solidFill>
              </a:rPr>
              <a:t>Leandro v. The State of North Carolina (1997)</a:t>
            </a:r>
            <a:endParaRPr lang="en-US" dirty="0">
              <a:solidFill>
                <a:schemeClr val="accent1"/>
              </a:solidFill>
            </a:endParaRPr>
          </a:p>
          <a:p>
            <a:pPr lvl="0"/>
            <a:r>
              <a:rPr lang="en-US" b="1" dirty="0">
                <a:solidFill>
                  <a:schemeClr val="accent1"/>
                </a:solidFill>
              </a:rPr>
              <a:t>Summary:</a:t>
            </a:r>
            <a:r>
              <a:rPr lang="en-US" dirty="0">
                <a:solidFill>
                  <a:schemeClr val="accent1"/>
                </a:solidFill>
              </a:rPr>
              <a:t> </a:t>
            </a:r>
            <a:r>
              <a:rPr lang="en-US" dirty="0"/>
              <a:t>Citizens alleged that students in poor counties were not getting an equal education compared to students in wealthy counties</a:t>
            </a:r>
          </a:p>
          <a:p>
            <a:pPr lvl="0"/>
            <a:r>
              <a:rPr lang="en-US" b="1" dirty="0">
                <a:solidFill>
                  <a:schemeClr val="accent1"/>
                </a:solidFill>
              </a:rPr>
              <a:t>Ruling</a:t>
            </a:r>
            <a:r>
              <a:rPr lang="en-US" b="1">
                <a:solidFill>
                  <a:schemeClr val="accent1"/>
                </a:solidFill>
              </a:rPr>
              <a:t>:</a:t>
            </a:r>
            <a:r>
              <a:rPr lang="en-US">
                <a:solidFill>
                  <a:schemeClr val="accent1"/>
                </a:solidFill>
              </a:rPr>
              <a:t> </a:t>
            </a:r>
            <a:r>
              <a:rPr lang="en-US" smtClean="0"/>
              <a:t>For </a:t>
            </a:r>
            <a:r>
              <a:rPr lang="en-US" dirty="0"/>
              <a:t>Leandro</a:t>
            </a:r>
          </a:p>
          <a:p>
            <a:pPr lvl="0"/>
            <a:r>
              <a:rPr lang="en-US" b="1" dirty="0">
                <a:solidFill>
                  <a:schemeClr val="accent1"/>
                </a:solidFill>
              </a:rPr>
              <a:t>Constitutional Questions:</a:t>
            </a:r>
            <a:r>
              <a:rPr lang="en-US" dirty="0">
                <a:solidFill>
                  <a:schemeClr val="accent1"/>
                </a:solidFill>
              </a:rPr>
              <a:t> </a:t>
            </a:r>
            <a:r>
              <a:rPr lang="en-US" dirty="0"/>
              <a:t>1. Is there a baseline level of education to which all children in N.C. are constitutionally entitled? 2.  If so, what is it? 3. Who is responsible for providing this education?</a:t>
            </a:r>
          </a:p>
          <a:p>
            <a:pPr lvl="0"/>
            <a:r>
              <a:rPr lang="en-US" b="1" dirty="0">
                <a:solidFill>
                  <a:schemeClr val="accent1"/>
                </a:solidFill>
              </a:rPr>
              <a:t>Precedent:</a:t>
            </a:r>
            <a:r>
              <a:rPr lang="en-US" dirty="0">
                <a:solidFill>
                  <a:schemeClr val="accent1"/>
                </a:solidFill>
              </a:rPr>
              <a:t> </a:t>
            </a:r>
            <a:r>
              <a:rPr lang="en-US" dirty="0"/>
              <a:t>The State is required to educate all students equally regardless of socioeconomic status or location.</a:t>
            </a:r>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5837333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type of symbolic speech can get you in trouble in school today?</a:t>
            </a:r>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p>
        </p:txBody>
      </p:sp>
    </p:spTree>
    <p:extLst>
      <p:ext uri="{BB962C8B-B14F-4D97-AF65-F5344CB8AC3E}">
        <p14:creationId xmlns:p14="http://schemas.microsoft.com/office/powerpoint/2010/main" val="96314342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6091075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p:cNvPicPr>
          <p:nvPr>
            <p:custDataLst>
              <p:tags r:id="rId1"/>
            </p:custDataLst>
          </p:nvPr>
        </p:nvPicPr>
        <p:blipFill>
          <a:blip r:embed="rId4" cstate="print">
            <a:extLst>
              <a:ext uri="{28A0092B-C50C-407E-A947-70E740481C1C}">
                <a14:useLocalDpi xmlns:a14="http://schemas.microsoft.com/office/drawing/2010/main" val="0"/>
              </a:ext>
            </a:extLst>
          </a:blip>
          <a:stretch>
            <a:fillRect/>
          </a:stretch>
        </p:blipFill>
        <p:spPr>
          <a:xfrm>
            <a:off x="366184" y="274638"/>
            <a:ext cx="8411633" cy="6308725"/>
          </a:xfrm>
          <a:prstGeom prst="rect">
            <a:avLst/>
          </a:prstGeom>
        </p:spPr>
      </p:pic>
      <p:sp>
        <p:nvSpPr>
          <p:cNvPr id="3" name="Rectangle 2">
            <a:hlinkClick r:id="rId5"/>
          </p:cNvPr>
          <p:cNvSpPr/>
          <p:nvPr/>
        </p:nvSpPr>
        <p:spPr>
          <a:xfrm>
            <a:off x="1863656" y="2266525"/>
            <a:ext cx="2333023" cy="2054864"/>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hlinkClick r:id="rId6"/>
          </p:cNvPr>
          <p:cNvSpPr/>
          <p:nvPr/>
        </p:nvSpPr>
        <p:spPr>
          <a:xfrm>
            <a:off x="4973258" y="4597460"/>
            <a:ext cx="21914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a:hlinkClick r:id="rId7" action="ppaction://hlinkfile"/>
          </p:cNvPr>
          <p:cNvSpPr/>
          <p:nvPr/>
        </p:nvSpPr>
        <p:spPr>
          <a:xfrm>
            <a:off x="2912827" y="5194487"/>
            <a:ext cx="3313169" cy="37040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23616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chemeClr val="accent1"/>
                </a:solidFill>
              </a:rPr>
              <a:t>The Skokie Case (1977)</a:t>
            </a:r>
            <a:endParaRPr lang="en-US" dirty="0">
              <a:solidFill>
                <a:schemeClr val="accent1"/>
              </a:solidFill>
            </a:endParaRPr>
          </a:p>
          <a:p>
            <a:pPr lvl="0"/>
            <a:r>
              <a:rPr lang="en-US" b="1" dirty="0">
                <a:solidFill>
                  <a:schemeClr val="accent1"/>
                </a:solidFill>
              </a:rPr>
              <a:t>Summary</a:t>
            </a:r>
            <a:r>
              <a:rPr lang="en-US" b="1" dirty="0"/>
              <a:t>:</a:t>
            </a:r>
            <a:r>
              <a:rPr lang="en-US" dirty="0"/>
              <a:t> Nazis denied permit to march in an Illinois Jewish community</a:t>
            </a:r>
          </a:p>
          <a:p>
            <a:pPr lvl="0"/>
            <a:r>
              <a:rPr lang="en-US" b="1" dirty="0">
                <a:solidFill>
                  <a:schemeClr val="accent1"/>
                </a:solidFill>
              </a:rPr>
              <a:t>Ruling:</a:t>
            </a:r>
            <a:r>
              <a:rPr lang="en-US" dirty="0">
                <a:solidFill>
                  <a:schemeClr val="accent1"/>
                </a:solidFill>
              </a:rPr>
              <a:t> </a:t>
            </a:r>
            <a:r>
              <a:rPr lang="en-US" dirty="0" smtClean="0"/>
              <a:t>For </a:t>
            </a:r>
            <a:r>
              <a:rPr lang="en-US" dirty="0"/>
              <a:t>Nazis</a:t>
            </a:r>
          </a:p>
          <a:p>
            <a:pPr lvl="0"/>
            <a:r>
              <a:rPr lang="en-US" b="1" dirty="0">
                <a:solidFill>
                  <a:schemeClr val="accent1"/>
                </a:solidFill>
              </a:rPr>
              <a:t>Amendment in </a:t>
            </a:r>
            <a:r>
              <a:rPr lang="en-US" b="1" dirty="0" smtClean="0">
                <a:solidFill>
                  <a:schemeClr val="accent1"/>
                </a:solidFill>
              </a:rPr>
              <a:t>Question</a:t>
            </a:r>
            <a:r>
              <a:rPr lang="en-US" b="1" dirty="0">
                <a:solidFill>
                  <a:schemeClr val="accent1"/>
                </a:solidFill>
              </a:rPr>
              <a:t>:</a:t>
            </a:r>
            <a:r>
              <a:rPr lang="en-US" dirty="0">
                <a:solidFill>
                  <a:schemeClr val="accent1"/>
                </a:solidFill>
              </a:rPr>
              <a:t> </a:t>
            </a:r>
            <a:r>
              <a:rPr lang="en-US" dirty="0"/>
              <a:t>1</a:t>
            </a:r>
          </a:p>
          <a:p>
            <a:pPr lvl="0"/>
            <a:r>
              <a:rPr lang="en-US" b="1" dirty="0">
                <a:solidFill>
                  <a:schemeClr val="accent1"/>
                </a:solidFill>
              </a:rPr>
              <a:t>Precedent:</a:t>
            </a:r>
            <a:r>
              <a:rPr lang="en-US" dirty="0">
                <a:solidFill>
                  <a:schemeClr val="accent1"/>
                </a:solidFill>
              </a:rPr>
              <a:t> </a:t>
            </a:r>
            <a:r>
              <a:rPr lang="en-US" dirty="0" smtClean="0"/>
              <a:t>A </a:t>
            </a:r>
            <a:r>
              <a:rPr lang="en-US" dirty="0"/>
              <a:t>group cannot be denied their Constitutional rights based on their beliefs</a:t>
            </a:r>
          </a:p>
          <a:p>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solidFill>
                <a:schemeClr val="accent1"/>
              </a:solidFill>
            </a:endParaRPr>
          </a:p>
        </p:txBody>
      </p:sp>
    </p:spTree>
    <p:extLst>
      <p:ext uri="{BB962C8B-B14F-4D97-AF65-F5344CB8AC3E}">
        <p14:creationId xmlns:p14="http://schemas.microsoft.com/office/powerpoint/2010/main" val="4220309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Should the KKK be allowed to march in Raleigh?</a:t>
            </a:r>
            <a:endParaRPr lang="en-US" dirty="0"/>
          </a:p>
        </p:txBody>
      </p:sp>
      <p:sp>
        <p:nvSpPr>
          <p:cNvPr id="3" name="Title 2"/>
          <p:cNvSpPr>
            <a:spLocks noGrp="1"/>
          </p:cNvSpPr>
          <p:nvPr>
            <p:ph type="title"/>
          </p:nvPr>
        </p:nvSpPr>
        <p:spPr/>
        <p:txBody>
          <a:bodyPr>
            <a:normAutofit fontScale="90000"/>
          </a:bodyPr>
          <a:lstStyle/>
          <a:p>
            <a:pPr algn="ctr"/>
            <a:r>
              <a:rPr lang="en-US" dirty="0">
                <a:solidFill>
                  <a:schemeClr val="accent1"/>
                </a:solidFill>
                <a:effectLst/>
              </a:rPr>
              <a:t>Unit 2.3 Supreme Court Cases</a:t>
            </a:r>
            <a:br>
              <a:rPr lang="en-US" dirty="0">
                <a:solidFill>
                  <a:schemeClr val="accent1"/>
                </a:solidFill>
                <a:effectLst/>
              </a:rPr>
            </a:br>
            <a:r>
              <a:rPr lang="en-US" dirty="0">
                <a:solidFill>
                  <a:schemeClr val="accent1"/>
                </a:solidFill>
                <a:effectLst/>
              </a:rPr>
              <a:t>Standards: 2.3, 3.1, 3.4, 3.8</a:t>
            </a:r>
            <a:endParaRPr lang="en-US" dirty="0"/>
          </a:p>
        </p:txBody>
      </p:sp>
    </p:spTree>
    <p:extLst>
      <p:ext uri="{BB962C8B-B14F-4D97-AF65-F5344CB8AC3E}">
        <p14:creationId xmlns:p14="http://schemas.microsoft.com/office/powerpoint/2010/main" val="14955310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POLL_EMBED_ID" val="true"/>
  <p:tag name="__PE_ORIG_SIZE" val="496.75"/>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POLL_EMBED_ID" val="true"/>
  <p:tag name="__PE_ORIG_SIZE" val="496.75"/>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POLL_EMBED_ID" val="true"/>
  <p:tag name="__PE_ORIG_SIZE" val="496.75"/>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POLL_EMBED_ID" val="true"/>
  <p:tag name="__PE_ORIG_SIZE" val="496.75"/>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POLL_EMBED_ID" val="true"/>
  <p:tag name="__PE_ORIG_SIZE" val="496.75"/>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POLL_EMBED_ID" val="true"/>
  <p:tag name="__PE_ORIG_SIZE" val="496.75"/>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1.xml><?xml version="1.0" encoding="utf-8"?>
<p:tagLst xmlns:a="http://schemas.openxmlformats.org/drawingml/2006/main" xmlns:r="http://schemas.openxmlformats.org/officeDocument/2006/relationships" xmlns:p="http://schemas.openxmlformats.org/presentationml/2006/main">
  <p:tag name="__PE_POLL_EMBED_ID" val="true"/>
  <p:tag name="__PE_ORIG_SIZE" val="496.75"/>
</p:tagLst>
</file>

<file path=ppt/tags/tag2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3.xml><?xml version="1.0" encoding="utf-8"?>
<p:tagLst xmlns:a="http://schemas.openxmlformats.org/drawingml/2006/main" xmlns:r="http://schemas.openxmlformats.org/officeDocument/2006/relationships" xmlns:p="http://schemas.openxmlformats.org/presentationml/2006/main">
  <p:tag name="__PE_POLL_EMBED_ID" val="true"/>
  <p:tag name="__PE_ORIG_SIZE" val="496.75"/>
</p:tagLst>
</file>

<file path=ppt/tags/tag2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5.xml><?xml version="1.0" encoding="utf-8"?>
<p:tagLst xmlns:a="http://schemas.openxmlformats.org/drawingml/2006/main" xmlns:r="http://schemas.openxmlformats.org/officeDocument/2006/relationships" xmlns:p="http://schemas.openxmlformats.org/presentationml/2006/main">
  <p:tag name="__PE_POLL_EMBED_ID" val="true"/>
  <p:tag name="__PE_ORIG_SIZE" val="496.75"/>
</p:tagLst>
</file>

<file path=ppt/tags/tag2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7.xml><?xml version="1.0" encoding="utf-8"?>
<p:tagLst xmlns:a="http://schemas.openxmlformats.org/drawingml/2006/main" xmlns:r="http://schemas.openxmlformats.org/officeDocument/2006/relationships" xmlns:p="http://schemas.openxmlformats.org/presentationml/2006/main">
  <p:tag name="__PE_POLL_EMBED_ID" val="true"/>
  <p:tag name="__PE_ORIG_SIZE" val="496.75"/>
</p:tagLst>
</file>

<file path=ppt/tags/tag2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9.xml><?xml version="1.0" encoding="utf-8"?>
<p:tagLst xmlns:a="http://schemas.openxmlformats.org/drawingml/2006/main" xmlns:r="http://schemas.openxmlformats.org/officeDocument/2006/relationships" xmlns:p="http://schemas.openxmlformats.org/presentationml/2006/main">
  <p:tag name="__PE_POLL_EMBED_ID" val="true"/>
  <p:tag name="__PE_ORIG_SIZE" val="496.75"/>
</p:tagLst>
</file>

<file path=ppt/tags/tag3.xml><?xml version="1.0" encoding="utf-8"?>
<p:tagLst xmlns:a="http://schemas.openxmlformats.org/drawingml/2006/main" xmlns:r="http://schemas.openxmlformats.org/officeDocument/2006/relationships" xmlns:p="http://schemas.openxmlformats.org/presentationml/2006/main">
  <p:tag name="__PE_POLL_EMBED_ID" val="true"/>
  <p:tag name="__PE_ORIG_SIZE" val="496.75"/>
</p:tagLst>
</file>

<file path=ppt/tags/tag3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1.xml><?xml version="1.0" encoding="utf-8"?>
<p:tagLst xmlns:a="http://schemas.openxmlformats.org/drawingml/2006/main" xmlns:r="http://schemas.openxmlformats.org/officeDocument/2006/relationships" xmlns:p="http://schemas.openxmlformats.org/presentationml/2006/main">
  <p:tag name="__PE_POLL_EMBED_ID" val="true"/>
  <p:tag name="__PE_ORIG_SIZE" val="496.75"/>
</p:tagLst>
</file>

<file path=ppt/tags/tag3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3.xml><?xml version="1.0" encoding="utf-8"?>
<p:tagLst xmlns:a="http://schemas.openxmlformats.org/drawingml/2006/main" xmlns:r="http://schemas.openxmlformats.org/officeDocument/2006/relationships" xmlns:p="http://schemas.openxmlformats.org/presentationml/2006/main">
  <p:tag name="__PE_POLL_EMBED_ID" val="true"/>
  <p:tag name="__PE_ORIG_SIZE" val="496.75"/>
</p:tagLst>
</file>

<file path=ppt/tags/tag3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5.xml><?xml version="1.0" encoding="utf-8"?>
<p:tagLst xmlns:a="http://schemas.openxmlformats.org/drawingml/2006/main" xmlns:r="http://schemas.openxmlformats.org/officeDocument/2006/relationships" xmlns:p="http://schemas.openxmlformats.org/presentationml/2006/main">
  <p:tag name="__PE_POLL_EMBED_ID" val="true"/>
  <p:tag name="__PE_ORIG_SIZE" val="496.75"/>
</p:tagLst>
</file>

<file path=ppt/tags/tag3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POLL_EMBED_ID" val="true"/>
  <p:tag name="__PE_ORIG_SIZE" val="496.75"/>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POLL_EMBED_ID" val="true"/>
  <p:tag name="__PE_ORIG_SIZE" val="496.75"/>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POLL_EMBED_ID" val="true"/>
  <p:tag name="__PE_ORIG_SIZE" val="496.7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mic Sans MS">
      <a:majorFont>
        <a:latin typeface="Comic Sans MS"/>
        <a:ea typeface=""/>
        <a:cs typeface=""/>
      </a:majorFont>
      <a:minorFont>
        <a:latin typeface="Comic Sans MS"/>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2018</TotalTime>
  <Words>2929</Words>
  <Application>Microsoft Office PowerPoint</Application>
  <PresentationFormat>On-screen Show (4:3)</PresentationFormat>
  <Paragraphs>302</Paragraphs>
  <Slides>71</Slides>
  <Notes>20</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Concourse</vt:lpstr>
      <vt:lpstr>Unit 2.3 Supreme Court Cases- Answers </vt:lpstr>
      <vt:lpstr>Standards:</vt:lpstr>
      <vt:lpstr>Unit 2.3 Supreme Court Cases Standards: 2.3, 3.1, 3.4, 3.8</vt:lpstr>
      <vt:lpstr>Unit 2.3 Supreme Court Cases Standards: 2.3, 3.1, 3.4, 3.8</vt:lpstr>
      <vt:lpstr>PowerPoint Presentation</vt:lpstr>
      <vt:lpstr>Unit 2.3 Supreme Court Cases Standards: 2.3, 3.1, 3.4, 3.8</vt:lpstr>
      <vt:lpstr>Unit 2.3 Supreme Court Cases Standards: 2.3, 3.1, 3.4, 3.8</vt:lpstr>
      <vt:lpstr>Unit 2.3 Supreme Court Cases Standards: 2.3, 3.1, 3.4, 3.8</vt:lpstr>
      <vt:lpstr>Unit 2.3 Supreme Court Cases Standards: 2.3, 3.1, 3.4, 3.8</vt:lpstr>
      <vt:lpstr>PowerPoint Presentation</vt:lpstr>
      <vt:lpstr>Unit 2.3 Supreme Court Cases Standards: 2.3, 3.1, 3.4, 3.8</vt:lpstr>
      <vt:lpstr>Unit 2.3 Supreme Court Cases Standards: 2.3, 3.1, 3.4, 3.8</vt:lpstr>
      <vt:lpstr>PowerPoint Presentation</vt:lpstr>
      <vt:lpstr>Unit 2.3 Supreme Court Cases Standards: 2.3, 3.1, 3.4, 3.8</vt:lpstr>
      <vt:lpstr>Unit 2.3 Supreme Court Cases Standards: 2.3, 3.1, 3.4, 3.8</vt:lpstr>
      <vt:lpstr>PowerPoint Presentation</vt:lpstr>
      <vt:lpstr>Unit 2.3 Supreme Court Cases Standards: 2.3, 3.1, 3.4, 3.8</vt:lpstr>
      <vt:lpstr>Unit 2.3 Supreme Court Cases Standards: 2.3, 3.1, 3.4, 3.8</vt:lpstr>
      <vt:lpstr>Unit 2.3 Supreme Court Cases Standards: 2.3, 3.1, 3.4, 3.8</vt:lpstr>
      <vt:lpstr>Unit 2.3 Supreme Court Cases Standards: 2.3, 3.1, 3.4, 3.8</vt:lpstr>
      <vt:lpstr>Unit 2.3 Supreme Court Cases Standards: 2.3, 3.1, 3.4, 3.8</vt:lpstr>
      <vt:lpstr>PowerPoint Presentation</vt:lpstr>
      <vt:lpstr>Unit 2.3 Supreme Court Cases Standards: 2.3, 3.1, 3.4, 3.8</vt:lpstr>
      <vt:lpstr>Unit 2.3 Supreme Court Cases Standards: 2.3, 3.1, 3.4, 3.8</vt:lpstr>
      <vt:lpstr>Unit 2.3 Supreme Court Cases Standards: 2.3, 3.1, 3.4, 3.8</vt:lpstr>
      <vt:lpstr>PowerPoint Presentation</vt:lpstr>
      <vt:lpstr>Unit 2.3 Supreme Court Cases Standards: 2.3, 3.1, 3.4, 3.8</vt:lpstr>
      <vt:lpstr>Unit 2.3 Supreme Court Cases Standards: 2.3, 3.1, 3.4, 3.8</vt:lpstr>
      <vt:lpstr>PowerPoint Presentation</vt:lpstr>
      <vt:lpstr>Unit 2.3 Supreme Court Cases Standards: 2.3, 3.1, 3.4, 3.8</vt:lpstr>
      <vt:lpstr>Unit 2.3 Supreme Court Cases Standards: 2.3, 3.1, 3.4, 3.8</vt:lpstr>
      <vt:lpstr>Unit 2.3 Supreme Court Cases Standards: 2.3, 3.1, 3.4, 3.8</vt:lpstr>
      <vt:lpstr>Unit 2.3 Supreme Court Cases Standards: 2.3, 3.1, 3.4, 3.8</vt:lpstr>
      <vt:lpstr>PowerPoint Presentation</vt:lpstr>
      <vt:lpstr>Unit 2.3 Supreme Court Cases Standards: 2.3, 3.1, 3.4, 3.8</vt:lpstr>
      <vt:lpstr>Unit 2.3 Supreme Court Cases Standards: 2.3, 3.1, 3.4, 3.8</vt:lpstr>
      <vt:lpstr>Unit 2.3 Supreme Court Cases Standards: 2.3, 3.1, 3.4, 3.8</vt:lpstr>
      <vt:lpstr>PowerPoint Presentation</vt:lpstr>
      <vt:lpstr>Unit 2.3 Supreme Court Cases Standards: 2.3, 3.1, 3.4, 3.8</vt:lpstr>
      <vt:lpstr>Unit 2.3 Supreme Court Cases Standards: 2.3, 3.1, 3.4, 3.8</vt:lpstr>
      <vt:lpstr>Unit 2.3 Supreme Court Cases Standards: 2.3, 3.1, 3.4, 3.8</vt:lpstr>
      <vt:lpstr>PowerPoint Presentation</vt:lpstr>
      <vt:lpstr>Unit 2.3 Supreme Court Cases Standards: 2.3, 3.1, 3.4, 3.8</vt:lpstr>
      <vt:lpstr>Unit 2.3 Supreme Court Cases Standards: 2.3, 3.1, 3.4, 3.8</vt:lpstr>
      <vt:lpstr>Unit 2.3 Supreme Court Cases Standards: 2.3, 3.1, 3.4, 3.8</vt:lpstr>
      <vt:lpstr>Unit 2.3 Supreme Court Cases Standards: 2.3, 3.1, 3.4, 3.8</vt:lpstr>
      <vt:lpstr>PowerPoint Presentation</vt:lpstr>
      <vt:lpstr>Unit 2.3 Supreme Court Cases Standards: 2.3, 3.1, 3.4, 3.8</vt:lpstr>
      <vt:lpstr>PowerPoint Presentation</vt:lpstr>
      <vt:lpstr>Unit 2.3 Supreme Court Cases Standards: 2.3, 3.1, 3.4, 3.8</vt:lpstr>
      <vt:lpstr>Unit 2.3 Supreme Court Cases Standards: 2.3, 3.1, 3.4, 3.8</vt:lpstr>
      <vt:lpstr>PowerPoint Presentation</vt:lpstr>
      <vt:lpstr>Unit 2.3 Supreme Court Cases Standards: 2.3, 3.1, 3.4, 3.8</vt:lpstr>
      <vt:lpstr>Unit 2.3 Supreme Court Cases Standards: 2.3, 3.1, 3.4, 3.8</vt:lpstr>
      <vt:lpstr>Unit 2.3 Supreme Court Cases Standards: 2.3, 3.1, 3.4, 3.8</vt:lpstr>
      <vt:lpstr>Unit 2.3 Supreme Court Cases Standards: 2.3, 3.1, 3.4, 3.8</vt:lpstr>
      <vt:lpstr>Unit 2.3 Supreme Court Cases Standards: 2.3, 3.1, 3.4, 3.8</vt:lpstr>
      <vt:lpstr>PowerPoint Presentation</vt:lpstr>
      <vt:lpstr>Unit 2.3 Supreme Court Cases Standards: 2.3, 3.1, 3.4, 3.8</vt:lpstr>
      <vt:lpstr>Unit 2.3 Supreme Court Cases Standards: 2.3, 3.1, 3.4, 3.8</vt:lpstr>
      <vt:lpstr>PowerPoint Presentation</vt:lpstr>
      <vt:lpstr>Unit 2.3 Supreme Court Cases Standards: 2.3, 3.1, 3.4, 3.8</vt:lpstr>
      <vt:lpstr>Unit 2.3 Supreme Court Cases Standards: 2.3, 3.1, 3.4, 3.8</vt:lpstr>
      <vt:lpstr>Unit 2.3 Supreme Court Cases Standards: 2.3, 3.1, 3.4, 3.8</vt:lpstr>
      <vt:lpstr>Unit 2.3 Supreme Court Cases Standards: 2.3, 3.1, 3.4, 3.8</vt:lpstr>
      <vt:lpstr>PowerPoint Presentation</vt:lpstr>
      <vt:lpstr>Unit 2.3 Supreme Court Cases Standards: 2.3, 3.1, 3.4, 3.8</vt:lpstr>
      <vt:lpstr>Unit 2.3 Supreme Court Cases Standards: 2.3, 3.1, 3.4, 3.8</vt:lpstr>
      <vt:lpstr>Unit 2.3 Supreme Court Cases Standards: 2.3, 3.1, 3.4, 3.8</vt:lpstr>
      <vt:lpstr>PowerPoint Presentation</vt:lpstr>
      <vt:lpstr>PowerPoint Presentation</vt:lpstr>
    </vt:vector>
  </TitlesOfParts>
  <Company>Wake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sgodwin</dc:creator>
  <cp:lastModifiedBy>sgodwin</cp:lastModifiedBy>
  <cp:revision>643</cp:revision>
  <dcterms:created xsi:type="dcterms:W3CDTF">2013-10-10T15:24:40Z</dcterms:created>
  <dcterms:modified xsi:type="dcterms:W3CDTF">2014-10-13T17:05:46Z</dcterms:modified>
</cp:coreProperties>
</file>