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2"/>
  </p:notesMasterIdLst>
  <p:sldIdLst>
    <p:sldId id="260" r:id="rId2"/>
    <p:sldId id="261" r:id="rId3"/>
    <p:sldId id="262" r:id="rId4"/>
    <p:sldId id="263" r:id="rId5"/>
    <p:sldId id="304" r:id="rId6"/>
    <p:sldId id="305" r:id="rId7"/>
    <p:sldId id="306" r:id="rId8"/>
    <p:sldId id="307" r:id="rId9"/>
    <p:sldId id="308" r:id="rId10"/>
    <p:sldId id="309" r:id="rId11"/>
    <p:sldId id="302" r:id="rId12"/>
    <p:sldId id="264" r:id="rId13"/>
    <p:sldId id="265" r:id="rId14"/>
    <p:sldId id="294" r:id="rId15"/>
    <p:sldId id="266" r:id="rId16"/>
    <p:sldId id="295" r:id="rId17"/>
    <p:sldId id="267" r:id="rId18"/>
    <p:sldId id="296" r:id="rId19"/>
    <p:sldId id="268" r:id="rId20"/>
    <p:sldId id="297" r:id="rId21"/>
    <p:sldId id="269" r:id="rId22"/>
    <p:sldId id="298" r:id="rId23"/>
    <p:sldId id="270" r:id="rId24"/>
    <p:sldId id="271" r:id="rId25"/>
    <p:sldId id="299" r:id="rId26"/>
    <p:sldId id="272" r:id="rId27"/>
    <p:sldId id="303" r:id="rId28"/>
    <p:sldId id="300" r:id="rId29"/>
    <p:sldId id="274" r:id="rId30"/>
    <p:sldId id="30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602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A2ACD-BC75-4EFF-8D27-6569DBFA89C0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5523F-38F1-4750-B0D3-ADE112E5E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5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523F-38F1-4750-B0D3-ADE112E5EF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Who has the power to grant and deny citizenship?
https://www.polleverywhere.com/free_text_polls/e5g6yYo6kViFki0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Describe how legal aliens' political rights are limited
https://www.polleverywhere.com/free_text_polls/lb57xaVf8Nd0gQ6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Why do governments make laws?
https://www.polleverywhere.com/free_text_polls/HFhhxFE1exlCeRQ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Identify the three branches of the national government
https://www.polleverywhere.com/free_text_polls/msoC70GkKofyFbZ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Identify the level of government closest to the people.
https://www.polleverywhere.com/free_text_polls/ttzQ2tczqep9uQl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are direct democracy and representative democracy different?
https://www.polleverywhere.com/free_text_polls/8xW32MHdziJO9bT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523F-38F1-4750-B0D3-ADE112E5EF3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523F-38F1-4750-B0D3-ADE112E5EF3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523F-38F1-4750-B0D3-ADE112E5EF3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523F-38F1-4750-B0D3-ADE112E5EF3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523F-38F1-4750-B0D3-ADE112E5EF3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523F-38F1-4750-B0D3-ADE112E5EF3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List some values most people share.
https://www.polleverywhere.com/free_text_polls/d8C2t3rxCkWPI1L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Identify the two ways to become a United States citizen.
https://www.polleverywhere.com/free_text_polls/tqBFXoXZOUyXj7t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9ED04F-FD19-4FB7-9D85-C6780744DB5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42677A-B8F5-46A9-B9C7-63ECDAC0D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ED04F-FD19-4FB7-9D85-C6780744DB5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42677A-B8F5-46A9-B9C7-63ECDAC0D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ED04F-FD19-4FB7-9D85-C6780744DB5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42677A-B8F5-46A9-B9C7-63ECDAC0D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ED04F-FD19-4FB7-9D85-C6780744DB5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42677A-B8F5-46A9-B9C7-63ECDAC0D4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ED04F-FD19-4FB7-9D85-C6780744DB5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42677A-B8F5-46A9-B9C7-63ECDAC0D4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ED04F-FD19-4FB7-9D85-C6780744DB5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42677A-B8F5-46A9-B9C7-63ECDAC0D4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ED04F-FD19-4FB7-9D85-C6780744DB5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42677A-B8F5-46A9-B9C7-63ECDAC0D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ED04F-FD19-4FB7-9D85-C6780744DB5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42677A-B8F5-46A9-B9C7-63ECDAC0D4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ED04F-FD19-4FB7-9D85-C6780744DB5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42677A-B8F5-46A9-B9C7-63ECDAC0D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79ED04F-FD19-4FB7-9D85-C6780744DB5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42677A-B8F5-46A9-B9C7-63ECDAC0D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9ED04F-FD19-4FB7-9D85-C6780744DB5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42677A-B8F5-46A9-B9C7-63ECDAC0D4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9ED04F-FD19-4FB7-9D85-C6780744DB5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42677A-B8F5-46A9-B9C7-63ECDAC0D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hyperlink" Target="https://www.polleverywhere.com/free_text_polls/d8C2t3rxCkWPI1L?preview=true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http://www.polleverywhere.com/app/help" TargetMode="External"/><Relationship Id="rId5" Type="http://schemas.openxmlformats.org/officeDocument/2006/relationships/hyperlink" Target="http://www.polleverywhere.com/app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hyperlink" Target="https://www.polleverywhere.com/free_text_polls/tqBFXoXZOUyXj7t?preview=true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hyperlink" Target="http://www.polleverywhere.com/app/help" TargetMode="External"/><Relationship Id="rId5" Type="http://schemas.openxmlformats.org/officeDocument/2006/relationships/hyperlink" Target="http://www.polleverywhere.com/app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hyperlink" Target="https://www.polleverywhere.com/free_text_polls/e5g6yYo6kViFki0?preview=true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hyperlink" Target="http://www.polleverywhere.com/app/help" TargetMode="External"/><Relationship Id="rId5" Type="http://schemas.openxmlformats.org/officeDocument/2006/relationships/hyperlink" Target="http://www.polleverywhere.com/app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hyperlink" Target="https://www.polleverywhere.com/free_text_polls/lb57xaVf8Nd0gQ6?preview=true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hyperlink" Target="http://www.polleverywhere.com/app/help" TargetMode="External"/><Relationship Id="rId5" Type="http://schemas.openxmlformats.org/officeDocument/2006/relationships/hyperlink" Target="http://www.polleverywhere.com/app" TargetMode="Externa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hyperlink" Target="https://www.polleverywhere.com/free_text_polls/HFhhxFE1exlCeRQ?preview=true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hyperlink" Target="http://www.polleverywhere.com/app/help" TargetMode="External"/><Relationship Id="rId5" Type="http://schemas.openxmlformats.org/officeDocument/2006/relationships/hyperlink" Target="http://www.polleverywhere.com/app" TargetMode="Externa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hyperlink" Target="https://www.polleverywhere.com/free_text_polls/msoC70GkKofyFbZ?preview=true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hyperlink" Target="http://www.polleverywhere.com/app/help" TargetMode="External"/><Relationship Id="rId5" Type="http://schemas.openxmlformats.org/officeDocument/2006/relationships/hyperlink" Target="http://www.polleverywhere.com/app" TargetMode="Externa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hyperlink" Target="https://www.polleverywhere.com/free_text_polls/ttzQ2tczqep9uQl?preview=true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hyperlink" Target="http://www.polleverywhere.com/app/help" TargetMode="External"/><Relationship Id="rId5" Type="http://schemas.openxmlformats.org/officeDocument/2006/relationships/hyperlink" Target="http://www.polleverywhere.com/app" TargetMode="Externa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hyperlink" Target="https://www.polleverywhere.com/free_text_polls/8xW32MHdziJO9bT?preview=true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hyperlink" Target="http://www.polleverywhere.com/app/help" TargetMode="External"/><Relationship Id="rId5" Type="http://schemas.openxmlformats.org/officeDocument/2006/relationships/hyperlink" Target="http://www.polleverywhere.com/app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77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Unit 0</a:t>
            </a:r>
            <a:br>
              <a:rPr lang="en-US" dirty="0" smtClean="0"/>
            </a:br>
            <a:r>
              <a:rPr lang="en-US" dirty="0" smtClean="0"/>
              <a:t>Citizenship- Answers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Complete the Guided Reading / Structured Notes as you view the Power Point.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Ellis Island</a:t>
            </a:r>
          </a:p>
          <a:p>
            <a:r>
              <a:rPr lang="en-US" dirty="0" smtClean="0"/>
              <a:t>Statue of Liberty and Ellis Island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Discovery Education Videos: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the Melting Pot or Tossed Salad theory best represents America’s culture?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Pair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16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III. American Values and Institutions</a:t>
            </a:r>
            <a:endParaRPr lang="en-US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Values</a:t>
            </a:r>
            <a:r>
              <a:rPr lang="en-US" dirty="0"/>
              <a:t>- beliefs people use to make decisions</a:t>
            </a:r>
          </a:p>
          <a:p>
            <a:r>
              <a:rPr lang="en-US" dirty="0"/>
              <a:t>Ex. Freedom, equality, justice, democracy, respect, tolerance</a:t>
            </a:r>
          </a:p>
          <a:p>
            <a:pPr lvl="0"/>
            <a:r>
              <a:rPr lang="en-US" dirty="0"/>
              <a:t>Values, common history, ideals and a common language help unify Americans</a:t>
            </a:r>
          </a:p>
          <a:p>
            <a:pPr lvl="0"/>
            <a:r>
              <a:rPr lang="en-US" dirty="0"/>
              <a:t>Institutions- sets of ideas people have about relationships, obligations, roles and functions</a:t>
            </a:r>
          </a:p>
          <a:p>
            <a:r>
              <a:rPr lang="en-US" dirty="0"/>
              <a:t>Ex. Family, educations, religion, </a:t>
            </a:r>
            <a:r>
              <a:rPr lang="en-US" dirty="0" smtClean="0"/>
              <a:t>clubs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effectLst/>
              </a:rPr>
              <a:t>Section 1:The Diversity of Americans- Standard 4.2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I. Path to Citizenship</a:t>
            </a:r>
            <a:endParaRPr lang="en-US" dirty="0"/>
          </a:p>
          <a:p>
            <a:r>
              <a:rPr lang="en-US" dirty="0"/>
              <a:t>a.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Birth- </a:t>
            </a:r>
            <a:r>
              <a:rPr lang="en-US" dirty="0"/>
              <a:t>America and its territories- Guam, Puerto Rico, Northern Mariana Islands (off the west coast), and U.S. Virgin Islands (St. Croix, St. John, and St.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/>
              <a:t>	</a:t>
            </a:r>
            <a:r>
              <a:rPr lang="en-US" dirty="0" err="1"/>
              <a:t>i</a:t>
            </a:r>
            <a:r>
              <a:rPr lang="en-US" dirty="0"/>
              <a:t>.  American territories have democratic governments</a:t>
            </a:r>
          </a:p>
          <a:p>
            <a:r>
              <a:rPr lang="en-US" dirty="0"/>
              <a:t>	ii. They have representatives in Congress</a:t>
            </a:r>
          </a:p>
          <a:p>
            <a:r>
              <a:rPr lang="en-US" dirty="0"/>
              <a:t>iii. They vote in Presidential Primaries and participate in Political Party Convention Presidential Nominations</a:t>
            </a:r>
          </a:p>
          <a:p>
            <a:r>
              <a:rPr lang="en-US" dirty="0"/>
              <a:t>iv. They may not vote in Presidential elections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effectLst/>
              </a:rPr>
              <a:t>Section </a:t>
            </a:r>
            <a:r>
              <a:rPr lang="en-US" dirty="0" smtClean="0">
                <a:effectLst/>
              </a:rPr>
              <a:t>2:Who Are America’s Citizens?- Standards 4.3, 4.5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274638"/>
            <a:ext cx="8411633" cy="6308725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56" y="2266525"/>
            <a:ext cx="2333023" cy="2054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58" y="4597460"/>
            <a:ext cx="21914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27" y="5194487"/>
            <a:ext cx="33131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b. </a:t>
            </a:r>
            <a:r>
              <a:rPr lang="en-US" b="1" dirty="0">
                <a:solidFill>
                  <a:srgbClr val="FF0000"/>
                </a:solidFill>
              </a:rPr>
              <a:t>Naturalization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1. Sign statement stating you want to become a U.S. citizen- file it with U.S. Citizenship and Immigration Services</a:t>
            </a:r>
          </a:p>
          <a:p>
            <a:r>
              <a:rPr lang="en-US" dirty="0" smtClean="0"/>
              <a:t>2</a:t>
            </a:r>
            <a:r>
              <a:rPr lang="en-US" dirty="0"/>
              <a:t>. Must live in U.S. 5 years (3 if married to U.S. citizen)</a:t>
            </a:r>
          </a:p>
          <a:p>
            <a:r>
              <a:rPr lang="en-US" dirty="0" smtClean="0"/>
              <a:t>3</a:t>
            </a:r>
            <a:r>
              <a:rPr lang="en-US" dirty="0"/>
              <a:t>. File application- if 18 years old</a:t>
            </a:r>
          </a:p>
          <a:p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smtClean="0"/>
              <a:t>Citizenship </a:t>
            </a:r>
            <a:r>
              <a:rPr lang="en-US" dirty="0"/>
              <a:t>exam</a:t>
            </a:r>
          </a:p>
          <a:p>
            <a:r>
              <a:rPr lang="en-US" dirty="0" smtClean="0"/>
              <a:t>5</a:t>
            </a:r>
            <a:r>
              <a:rPr lang="en-US" dirty="0"/>
              <a:t>. Oath of allegiance</a:t>
            </a:r>
          </a:p>
          <a:p>
            <a:r>
              <a:rPr lang="en-US" dirty="0" smtClean="0"/>
              <a:t>6</a:t>
            </a:r>
            <a:r>
              <a:rPr lang="en-US" dirty="0"/>
              <a:t>. Sign a document making citizenship </a:t>
            </a:r>
            <a:r>
              <a:rPr lang="en-US" dirty="0" smtClean="0"/>
              <a:t>formal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c</a:t>
            </a:r>
            <a:r>
              <a:rPr lang="en-US" dirty="0"/>
              <a:t>. Only the federal government may grant citizenship or take it away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effectLst/>
              </a:rPr>
              <a:t>Section 2:Who Are America’s Citizens?- </a:t>
            </a:r>
            <a:r>
              <a:rPr lang="en-US" dirty="0" smtClean="0">
                <a:effectLst/>
              </a:rPr>
              <a:t>Standards </a:t>
            </a:r>
            <a:r>
              <a:rPr lang="en-US" dirty="0">
                <a:effectLst/>
              </a:rPr>
              <a:t>4.3, 4.5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274638"/>
            <a:ext cx="8411633" cy="6308725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56" y="2266525"/>
            <a:ext cx="2333023" cy="2054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58" y="4597460"/>
            <a:ext cx="21914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27" y="5194487"/>
            <a:ext cx="33131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II. Aliens in America</a:t>
            </a:r>
            <a:endParaRPr lang="en-US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Alien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/>
              <a:t> non-citizen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Illegal Alien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/>
              <a:t>person living in the U.S. illegally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Legal Alien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/>
              <a:t>person living in the U.S. legally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effectLst/>
              </a:rPr>
              <a:t>Section 2:Who Are America’s Citizens?- </a:t>
            </a:r>
            <a:r>
              <a:rPr lang="en-US" dirty="0" smtClean="0">
                <a:effectLst/>
              </a:rPr>
              <a:t>Standards </a:t>
            </a:r>
            <a:r>
              <a:rPr lang="en-US" dirty="0">
                <a:effectLst/>
              </a:rPr>
              <a:t>4.3, 4.5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274638"/>
            <a:ext cx="8411633" cy="6308725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56" y="2266525"/>
            <a:ext cx="2333023" cy="2054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58" y="4597460"/>
            <a:ext cx="21914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27" y="5194487"/>
            <a:ext cx="33131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b="1" dirty="0"/>
              <a:t>The Need for Government</a:t>
            </a:r>
            <a:endParaRPr lang="en-US" sz="3200" dirty="0"/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Government</a:t>
            </a:r>
            <a:r>
              <a:rPr lang="en-US" sz="2400" dirty="0"/>
              <a:t>- the ruling authority for a society</a:t>
            </a:r>
            <a:endParaRPr lang="en-US" sz="2800" dirty="0"/>
          </a:p>
          <a:p>
            <a:pPr lvl="1"/>
            <a:r>
              <a:rPr lang="en-US" sz="2400" dirty="0"/>
              <a:t>Following the rules of government makes it possible for people to live together peacefully</a:t>
            </a:r>
            <a:endParaRPr lang="en-US" sz="2800" dirty="0"/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Thomas Hobbs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said without the rules of government people would go wild</a:t>
            </a:r>
            <a:endParaRPr lang="en-US" sz="2800" dirty="0"/>
          </a:p>
          <a:p>
            <a:pPr lvl="1"/>
            <a:r>
              <a:rPr lang="en-US" sz="2400" dirty="0"/>
              <a:t>The purpose of government is to </a:t>
            </a:r>
            <a:r>
              <a:rPr lang="en-US" sz="2400" b="1" dirty="0">
                <a:solidFill>
                  <a:srgbClr val="FF0000"/>
                </a:solidFill>
              </a:rPr>
              <a:t>keep order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Governments make laws for how people should behave to try to prevent conflicts and to resolve conflicts when they do happen</a:t>
            </a:r>
            <a:endParaRPr lang="en-US" sz="2800" dirty="0"/>
          </a:p>
          <a:p>
            <a:pPr lvl="2"/>
            <a:r>
              <a:rPr lang="en-US" sz="2400" dirty="0"/>
              <a:t>Speed limits, gun laws, drinking age limits</a:t>
            </a:r>
            <a:endParaRPr lang="en-US" sz="2800" dirty="0"/>
          </a:p>
          <a:p>
            <a:pPr lvl="1"/>
            <a:r>
              <a:rPr lang="en-US" sz="2400" dirty="0"/>
              <a:t>Governments provide security from our enemies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effectLst/>
              </a:rPr>
              <a:t>Section </a:t>
            </a:r>
            <a:r>
              <a:rPr lang="en-US" sz="3200" dirty="0" smtClean="0">
                <a:effectLst/>
              </a:rPr>
              <a:t>3:Government and the People- Standards </a:t>
            </a:r>
            <a:r>
              <a:rPr lang="en-US" sz="3200" dirty="0">
                <a:effectLst/>
              </a:rPr>
              <a:t>2.5, 4.1, 1.5, 4.4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77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Essential Standards:</a:t>
            </a:r>
            <a:endParaRPr lang="en-US" dirty="0"/>
          </a:p>
          <a:p>
            <a:r>
              <a:rPr lang="en-US" b="1" dirty="0"/>
              <a:t>CE.C&amp;G.1.5 </a:t>
            </a:r>
            <a:r>
              <a:rPr lang="en-US" dirty="0"/>
              <a:t>Evaluate the fundamental principles of American politics in terms of the extent to which they have been used effectively to maintain constitutional democracy in the United States</a:t>
            </a:r>
          </a:p>
          <a:p>
            <a:r>
              <a:rPr lang="en-US" b="1" dirty="0"/>
              <a:t>CE.C&amp;G.2.5 </a:t>
            </a:r>
            <a:r>
              <a:rPr lang="en-US" dirty="0"/>
              <a:t>Compare United States system of government within the framework of the federal and state structures as well as in how they relate with governmental systems of other nations </a:t>
            </a:r>
          </a:p>
          <a:p>
            <a:r>
              <a:rPr lang="en-US" b="1" dirty="0"/>
              <a:t>CE.C&amp;G.4.1 </a:t>
            </a:r>
            <a:r>
              <a:rPr lang="en-US" dirty="0"/>
              <a:t>Compare citizenship in the American constitutional democracy to membership in other types of governments</a:t>
            </a:r>
          </a:p>
          <a:p>
            <a:r>
              <a:rPr lang="en-US" b="1" dirty="0"/>
              <a:t>CE.C&amp;G.4.2 </a:t>
            </a:r>
            <a:endParaRPr lang="en-US" dirty="0"/>
          </a:p>
          <a:p>
            <a:r>
              <a:rPr lang="en-US" dirty="0"/>
              <a:t>Explain how the development of America’s national identity derived from principles in the Declaration of Independence, US Constitution and Bill of Rights </a:t>
            </a:r>
          </a:p>
          <a:p>
            <a:r>
              <a:rPr lang="en-US" b="1" dirty="0"/>
              <a:t>CE.C&amp;G.4.3 </a:t>
            </a:r>
            <a:r>
              <a:rPr lang="en-US" dirty="0"/>
              <a:t>Analyze the roles of citizens in North Carolina and the United States in terms of responsibilities, participation, civic life and criteria for membership or admission</a:t>
            </a:r>
          </a:p>
          <a:p>
            <a:r>
              <a:rPr lang="en-US" b="1" dirty="0"/>
              <a:t>CE.C&amp;G.4.4 </a:t>
            </a:r>
            <a:r>
              <a:rPr lang="en-US" dirty="0"/>
              <a:t>Analyze the obligations of citizens by determining when their personal desires, interest and involvement are subordinate to the good of the nation or state</a:t>
            </a:r>
          </a:p>
          <a:p>
            <a:r>
              <a:rPr lang="en-US" b="1" dirty="0"/>
              <a:t>CE.C&amp;G.4.5 </a:t>
            </a:r>
            <a:r>
              <a:rPr lang="en-US" dirty="0"/>
              <a:t>Explain the changing perception and interpretation of citizenship and naturalization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</a:rPr>
              <a:t>Standards: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34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274638"/>
            <a:ext cx="8411633" cy="6308725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56" y="2266525"/>
            <a:ext cx="2333023" cy="2054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58" y="4597460"/>
            <a:ext cx="21914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27" y="5194487"/>
            <a:ext cx="33131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Governments provide public services</a:t>
            </a:r>
            <a:endParaRPr lang="en-US" sz="2800" dirty="0"/>
          </a:p>
          <a:p>
            <a:pPr lvl="2"/>
            <a:r>
              <a:rPr lang="en-US" sz="2400" dirty="0"/>
              <a:t>Roads, schools, parks, housing, fire departments, public health and safety</a:t>
            </a:r>
            <a:endParaRPr lang="en-US" sz="2800" dirty="0"/>
          </a:p>
          <a:p>
            <a:pPr lvl="1"/>
            <a:r>
              <a:rPr lang="en-US" sz="2400" dirty="0"/>
              <a:t>Governments make public policy</a:t>
            </a:r>
            <a:endParaRPr lang="en-US" sz="2800" dirty="0"/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Public Policy</a:t>
            </a: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dirty="0"/>
              <a:t>plan of government action to achieve community goals </a:t>
            </a:r>
            <a:endParaRPr lang="en-US" sz="2800" dirty="0"/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Budget</a:t>
            </a:r>
            <a:r>
              <a:rPr lang="en-US" sz="2400" dirty="0">
                <a:solidFill>
                  <a:srgbClr val="FF0000"/>
                </a:solidFill>
              </a:rPr>
              <a:t>-</a:t>
            </a:r>
            <a:r>
              <a:rPr lang="en-US" sz="2400" dirty="0"/>
              <a:t> plan for collecting and spending money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</a:rPr>
              <a:t>Section 3:Government and the People- Standards 2.5, 4.1, 1.5, 4.4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08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274638"/>
            <a:ext cx="8411633" cy="6308725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56" y="2266525"/>
            <a:ext cx="2333023" cy="2054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58" y="4597460"/>
            <a:ext cx="21914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27" y="5194487"/>
            <a:ext cx="33131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b="1" dirty="0">
                <a:solidFill>
                  <a:srgbClr val="FF0000"/>
                </a:solidFill>
              </a:rPr>
              <a:t>Levels of Government</a:t>
            </a:r>
            <a:r>
              <a:rPr lang="en-US" sz="2400" dirty="0">
                <a:solidFill>
                  <a:srgbClr val="FF0000"/>
                </a:solidFill>
              </a:rPr>
              <a:t>-</a:t>
            </a:r>
            <a:endParaRPr lang="en-US" sz="2800" dirty="0">
              <a:solidFill>
                <a:srgbClr val="FF0000"/>
              </a:solidFill>
            </a:endParaRPr>
          </a:p>
          <a:p>
            <a:pPr lvl="2"/>
            <a:r>
              <a:rPr lang="en-US" sz="2400" b="1" dirty="0">
                <a:solidFill>
                  <a:srgbClr val="FF0000"/>
                </a:solidFill>
              </a:rPr>
              <a:t>National Government</a:t>
            </a: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dirty="0"/>
              <a:t>makes and enforces laws for the whole country- highest level of authority </a:t>
            </a:r>
            <a:endParaRPr lang="en-US" sz="2800" dirty="0"/>
          </a:p>
          <a:p>
            <a:pPr lvl="2"/>
            <a:r>
              <a:rPr lang="en-US" sz="2400" b="1" dirty="0">
                <a:solidFill>
                  <a:srgbClr val="FF0000"/>
                </a:solidFill>
              </a:rPr>
              <a:t>State Government</a:t>
            </a: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dirty="0"/>
              <a:t>makes and enforces laws for each individual state- must makes laws that do not violate the national government’s authority</a:t>
            </a:r>
            <a:endParaRPr lang="en-US" sz="2800" dirty="0"/>
          </a:p>
          <a:p>
            <a:pPr lvl="2"/>
            <a:r>
              <a:rPr lang="en-US" sz="2400" b="1" dirty="0">
                <a:solidFill>
                  <a:srgbClr val="FF0000"/>
                </a:solidFill>
              </a:rPr>
              <a:t>Local Government</a:t>
            </a: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dirty="0"/>
              <a:t>makes and enforces laws for counties, cities, towns- must makes laws that do not violate their individual state’s authority or the national government’s authority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/>
              </a:rPr>
              <a:t>Section 3:Government and the People- Standards 2.5, 4.1, 1.5, 4.4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02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b="1" dirty="0">
                <a:solidFill>
                  <a:srgbClr val="FF0000"/>
                </a:solidFill>
              </a:rPr>
              <a:t>Branches of Government</a:t>
            </a:r>
            <a:r>
              <a:rPr lang="en-US" sz="2400" dirty="0">
                <a:solidFill>
                  <a:srgbClr val="FF0000"/>
                </a:solidFill>
              </a:rPr>
              <a:t>-</a:t>
            </a:r>
            <a:endParaRPr lang="en-US" sz="2800" dirty="0">
              <a:solidFill>
                <a:srgbClr val="FF0000"/>
              </a:solidFill>
            </a:endParaRPr>
          </a:p>
          <a:p>
            <a:pPr lvl="2"/>
            <a:r>
              <a:rPr lang="en-US" sz="2400" b="1" dirty="0">
                <a:solidFill>
                  <a:srgbClr val="FF0000"/>
                </a:solidFill>
              </a:rPr>
              <a:t>Legislative</a:t>
            </a:r>
            <a:r>
              <a:rPr lang="en-US" sz="2400" dirty="0">
                <a:solidFill>
                  <a:srgbClr val="FF0000"/>
                </a:solidFill>
              </a:rPr>
              <a:t>-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/>
              <a:t>Congress</a:t>
            </a:r>
            <a:r>
              <a:rPr lang="en-US" sz="2400" dirty="0"/>
              <a:t>- makes laws</a:t>
            </a:r>
            <a:endParaRPr lang="en-US" sz="2800" dirty="0"/>
          </a:p>
          <a:p>
            <a:pPr lvl="2"/>
            <a:r>
              <a:rPr lang="en-US" sz="2400" b="1" dirty="0">
                <a:solidFill>
                  <a:srgbClr val="FF0000"/>
                </a:solidFill>
              </a:rPr>
              <a:t>Executive</a:t>
            </a:r>
            <a:r>
              <a:rPr lang="en-US" sz="2400" dirty="0">
                <a:solidFill>
                  <a:srgbClr val="FF0000"/>
                </a:solidFill>
              </a:rPr>
              <a:t>-</a:t>
            </a:r>
            <a:r>
              <a:rPr lang="en-US" sz="2400" dirty="0"/>
              <a:t> </a:t>
            </a:r>
            <a:r>
              <a:rPr lang="en-US" sz="2400" u="sng" dirty="0"/>
              <a:t>President</a:t>
            </a:r>
            <a:r>
              <a:rPr lang="en-US" sz="2400" dirty="0"/>
              <a:t>- enforces laws</a:t>
            </a:r>
            <a:endParaRPr lang="en-US" sz="2800" dirty="0"/>
          </a:p>
          <a:p>
            <a:pPr lvl="2"/>
            <a:r>
              <a:rPr lang="en-US" sz="2400" b="1" dirty="0">
                <a:solidFill>
                  <a:srgbClr val="FF0000"/>
                </a:solidFill>
              </a:rPr>
              <a:t>Judicial</a:t>
            </a:r>
            <a:r>
              <a:rPr lang="en-US" sz="2400" dirty="0">
                <a:solidFill>
                  <a:srgbClr val="FF0000"/>
                </a:solidFill>
              </a:rPr>
              <a:t>-</a:t>
            </a:r>
            <a:r>
              <a:rPr lang="en-US" sz="2400" dirty="0"/>
              <a:t> </a:t>
            </a:r>
            <a:r>
              <a:rPr lang="en-US" sz="2400" u="sng" dirty="0"/>
              <a:t>Supreme Court</a:t>
            </a:r>
            <a:r>
              <a:rPr lang="en-US" sz="2400" dirty="0"/>
              <a:t>- interprets laws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effectLst/>
              </a:rPr>
              <a:t>Section 3:Government and the People- Standards 2.5, 4.1, 1.5, 4.4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21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274638"/>
            <a:ext cx="8411633" cy="6308725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56" y="2266525"/>
            <a:ext cx="2333023" cy="2054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58" y="4597460"/>
            <a:ext cx="21914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27" y="5194487"/>
            <a:ext cx="33131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2800" b="1" dirty="0"/>
              <a:t>Types of </a:t>
            </a:r>
            <a:r>
              <a:rPr lang="en-US" sz="2800" b="1" dirty="0" smtClean="0"/>
              <a:t>Government</a:t>
            </a:r>
            <a:endParaRPr lang="en-US" sz="3200" dirty="0"/>
          </a:p>
          <a:p>
            <a:r>
              <a:rPr lang="en-US" sz="2800" b="1" dirty="0"/>
              <a:t>A. </a:t>
            </a:r>
            <a:r>
              <a:rPr lang="en-US" sz="2800" b="1" dirty="0">
                <a:solidFill>
                  <a:srgbClr val="FF0000"/>
                </a:solidFill>
              </a:rPr>
              <a:t>Democracy: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Democracy</a:t>
            </a: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dirty="0"/>
              <a:t>government where citizens hold the power to rule</a:t>
            </a:r>
            <a:endParaRPr lang="en-US" sz="2800" dirty="0"/>
          </a:p>
          <a:p>
            <a:pPr lvl="1"/>
            <a:r>
              <a:rPr lang="en-US" sz="2400" dirty="0"/>
              <a:t>Democracy began in </a:t>
            </a:r>
            <a:r>
              <a:rPr lang="en-US" sz="2400" b="1" dirty="0">
                <a:solidFill>
                  <a:srgbClr val="FF0000"/>
                </a:solidFill>
              </a:rPr>
              <a:t>Ancient Greece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Direct Democracy</a:t>
            </a: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dirty="0"/>
              <a:t>all citizens meet to debate topics and vote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Representative Democracy</a:t>
            </a: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dirty="0"/>
              <a:t>citizens choose representatives to speak and vote on their behalf</a:t>
            </a:r>
            <a:endParaRPr lang="en-US" sz="2800" dirty="0"/>
          </a:p>
          <a:p>
            <a:pPr lvl="1"/>
            <a:r>
              <a:rPr lang="en-US" sz="2400" dirty="0"/>
              <a:t>Republic, Representative Democracy, and Constitutional Republic all mean the same thing- a system where the people </a:t>
            </a:r>
            <a:r>
              <a:rPr lang="en-US" sz="2400" dirty="0">
                <a:solidFill>
                  <a:srgbClr val="FF0000"/>
                </a:solidFill>
              </a:rPr>
              <a:t>hold the power and the national government’s power is limited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Monarchy</a:t>
            </a: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dirty="0"/>
              <a:t>government with a king or queen who inherits power </a:t>
            </a:r>
            <a:endParaRPr lang="en-US" sz="2800" dirty="0"/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Constitutional Monarchy</a:t>
            </a: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dirty="0"/>
              <a:t>a form of democracy headed by a monarch with limited power- Examples- Great Britain and Japan</a:t>
            </a:r>
            <a:endParaRPr lang="en-US" sz="2800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/>
              </a:rPr>
              <a:t>Section 3:Government and the People- Standards 2.5, 4.1, 1.5, 4.4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30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Direct Democracy or Representative Democracy is a better way to operate the government? WHY?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Pair Share: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86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274638"/>
            <a:ext cx="8411633" cy="6308725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56" y="2266525"/>
            <a:ext cx="2333023" cy="2054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58" y="4597460"/>
            <a:ext cx="21914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27" y="5194487"/>
            <a:ext cx="33131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C. </a:t>
            </a:r>
            <a:r>
              <a:rPr lang="en-US" b="1" dirty="0">
                <a:solidFill>
                  <a:srgbClr val="FF0000"/>
                </a:solidFill>
              </a:rPr>
              <a:t>Authoritarian Government: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	a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b="1" dirty="0">
                <a:solidFill>
                  <a:srgbClr val="FF0000"/>
                </a:solidFill>
              </a:rPr>
              <a:t>Authoritarian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/>
              <a:t>power is held by one person or a group not </a:t>
            </a:r>
            <a:r>
              <a:rPr lang="en-US" dirty="0" smtClean="0"/>
              <a:t>responsible </a:t>
            </a:r>
            <a:r>
              <a:rPr lang="en-US" dirty="0"/>
              <a:t>to the people</a:t>
            </a:r>
          </a:p>
          <a:p>
            <a:r>
              <a:rPr lang="en-US" dirty="0"/>
              <a:t>     b. </a:t>
            </a:r>
            <a:r>
              <a:rPr lang="en-US" b="1" dirty="0">
                <a:solidFill>
                  <a:srgbClr val="FF0000"/>
                </a:solidFill>
              </a:rPr>
              <a:t>Absolute Monarch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/>
              <a:t>a monarch who has unlimited authority to </a:t>
            </a:r>
            <a:r>
              <a:rPr lang="en-US" dirty="0" smtClean="0"/>
              <a:t>rule </a:t>
            </a:r>
            <a:r>
              <a:rPr lang="en-US" dirty="0"/>
              <a:t>as they wish</a:t>
            </a:r>
          </a:p>
          <a:p>
            <a:r>
              <a:rPr lang="en-US" dirty="0"/>
              <a:t>     c. </a:t>
            </a:r>
            <a:r>
              <a:rPr lang="en-US" b="1" dirty="0">
                <a:solidFill>
                  <a:srgbClr val="FF0000"/>
                </a:solidFill>
              </a:rPr>
              <a:t>Dictatorship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/>
              <a:t>have complete control, usually take power by </a:t>
            </a:r>
            <a:r>
              <a:rPr lang="en-US" dirty="0" smtClean="0"/>
              <a:t>     force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/>
              <a:t>usually keep power through the police and military, limits on </a:t>
            </a:r>
            <a:r>
              <a:rPr lang="en-US" dirty="0" smtClean="0"/>
              <a:t> </a:t>
            </a:r>
            <a:r>
              <a:rPr lang="en-US" dirty="0"/>
              <a:t>freedom of speech, assembly and the press- ex. </a:t>
            </a:r>
            <a:r>
              <a:rPr lang="en-US" u="sng" dirty="0"/>
              <a:t>Cuba</a:t>
            </a:r>
            <a:endParaRPr lang="en-US" dirty="0"/>
          </a:p>
          <a:p>
            <a:r>
              <a:rPr lang="en-US" dirty="0"/>
              <a:t>     d.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Totalitarianism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/>
              <a:t>leader controls almost all parts of people’s </a:t>
            </a:r>
            <a:r>
              <a:rPr lang="en-US" dirty="0" smtClean="0"/>
              <a:t>lives controls </a:t>
            </a:r>
            <a:r>
              <a:rPr lang="en-US" dirty="0"/>
              <a:t>politics, industry, farm production, individual freedoms</a:t>
            </a:r>
          </a:p>
          <a:p>
            <a:r>
              <a:rPr lang="en-US" dirty="0"/>
              <a:t>ex. </a:t>
            </a:r>
            <a:r>
              <a:rPr lang="en-US" u="sng" dirty="0"/>
              <a:t>Hitler in </a:t>
            </a:r>
            <a:r>
              <a:rPr lang="en-US" u="sng" dirty="0" smtClean="0"/>
              <a:t>Germany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effectLst/>
              </a:rPr>
              <a:t>Section 3:Government and the People- Standards 2.5, 4.1, 1.5, 4.4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46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I. </a:t>
            </a:r>
            <a:r>
              <a:rPr lang="en-US" b="1" dirty="0">
                <a:solidFill>
                  <a:srgbClr val="FF0000"/>
                </a:solidFill>
              </a:rPr>
              <a:t>What is Civics?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	a. </a:t>
            </a:r>
            <a:r>
              <a:rPr lang="en-US" b="1" dirty="0">
                <a:solidFill>
                  <a:srgbClr val="FF0000"/>
                </a:solidFill>
              </a:rPr>
              <a:t>Civics</a:t>
            </a:r>
            <a:r>
              <a:rPr lang="en-US" dirty="0"/>
              <a:t>- the study of the rights and duties of citizens</a:t>
            </a:r>
          </a:p>
          <a:p>
            <a:r>
              <a:rPr lang="en-US" dirty="0"/>
              <a:t>	b. </a:t>
            </a:r>
            <a:r>
              <a:rPr lang="en-US" b="1" dirty="0">
                <a:solidFill>
                  <a:srgbClr val="FF0000"/>
                </a:solidFill>
              </a:rPr>
              <a:t>Citizenship</a:t>
            </a:r>
            <a:r>
              <a:rPr lang="en-US" dirty="0"/>
              <a:t>- the rights and duties of a member of a country</a:t>
            </a:r>
          </a:p>
          <a:p>
            <a:r>
              <a:rPr lang="en-US" dirty="0"/>
              <a:t>c. </a:t>
            </a:r>
            <a:r>
              <a:rPr lang="en-US" b="1" dirty="0">
                <a:solidFill>
                  <a:srgbClr val="FF0000"/>
                </a:solidFill>
              </a:rPr>
              <a:t>Citizens</a:t>
            </a:r>
            <a:r>
              <a:rPr lang="en-US" dirty="0"/>
              <a:t>- members of a country who share a common history, customs, and beliefs- ex. 4</a:t>
            </a:r>
            <a:r>
              <a:rPr lang="en-US" baseline="30000" dirty="0"/>
              <a:t>th</a:t>
            </a:r>
            <a:r>
              <a:rPr lang="en-US" dirty="0"/>
              <a:t> of July, Thanksgiving, Halloween, September 11</a:t>
            </a:r>
            <a:r>
              <a:rPr lang="en-US" baseline="30000" dirty="0"/>
              <a:t>th</a:t>
            </a:r>
            <a:r>
              <a:rPr lang="en-US" dirty="0"/>
              <a:t>, the Flag, the national anthem, patriotism, voting</a:t>
            </a:r>
          </a:p>
          <a:p>
            <a:r>
              <a:rPr lang="en-US" dirty="0"/>
              <a:t>	d. Citizens agree to accept the rules and government of their country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</a:rPr>
              <a:t>Section 1:The Diversity of Americans- Standard 4.2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43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274638"/>
            <a:ext cx="8411633" cy="6308725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56" y="2266525"/>
            <a:ext cx="2333023" cy="2054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58" y="4597460"/>
            <a:ext cx="21914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27" y="5194487"/>
            <a:ext cx="33131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 </a:t>
            </a:r>
          </a:p>
          <a:p>
            <a:r>
              <a:rPr lang="en-US" b="1" dirty="0"/>
              <a:t>II. A Changing Society</a:t>
            </a:r>
            <a:endParaRPr lang="en-US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Immigrant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/>
              <a:t> a person who moves permanently to a new country</a:t>
            </a:r>
          </a:p>
          <a:p>
            <a:pPr lvl="0"/>
            <a:r>
              <a:rPr lang="en-US" dirty="0"/>
              <a:t>America is known as the land of promise</a:t>
            </a:r>
          </a:p>
          <a:p>
            <a:pPr lvl="0"/>
            <a:r>
              <a:rPr lang="en-US" dirty="0"/>
              <a:t>Most original immigrants in America were from Europe </a:t>
            </a:r>
          </a:p>
          <a:p>
            <a:pPr lvl="0"/>
            <a:r>
              <a:rPr lang="en-US" dirty="0"/>
              <a:t>Currently most new immigrants in America originate from Latin America and Asia</a:t>
            </a:r>
          </a:p>
          <a:p>
            <a:pPr lvl="0"/>
            <a:r>
              <a:rPr lang="en-US" dirty="0"/>
              <a:t>African slaves were moved to this country by force- not by choice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Melting Pot Theory</a:t>
            </a:r>
            <a:r>
              <a:rPr lang="en-US" dirty="0">
                <a:solidFill>
                  <a:srgbClr val="FF0000"/>
                </a:solidFill>
              </a:rPr>
              <a:t>-  </a:t>
            </a:r>
            <a:r>
              <a:rPr lang="en-US" dirty="0"/>
              <a:t>The idea that the United States is like a big pot of soup where all different cultures come together and melt into one big American culture	 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Tossed Salad Theory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/>
              <a:t>The idea that the United States is not a melting pot, but is a tossed salad where all different cultures are combined but do not merge into one</a:t>
            </a:r>
          </a:p>
          <a:p>
            <a:pPr lvl="0"/>
            <a:r>
              <a:rPr lang="en-US" dirty="0"/>
              <a:t>Religious freedom and diversity</a:t>
            </a:r>
          </a:p>
          <a:p>
            <a:pPr lvl="0"/>
            <a:r>
              <a:rPr lang="en-US" dirty="0"/>
              <a:t>Population moves from rural to urban</a:t>
            </a:r>
          </a:p>
          <a:p>
            <a:pPr lvl="0"/>
            <a:r>
              <a:rPr lang="en-US" dirty="0"/>
              <a:t>Blue Collar workers and White Collar workers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effectLst/>
              </a:rPr>
              <a:t>Section 1:The Diversity of Americans- Standard 4.2</a:t>
            </a:r>
          </a:p>
        </p:txBody>
      </p:sp>
    </p:spTree>
    <p:extLst>
      <p:ext uri="{BB962C8B-B14F-4D97-AF65-F5344CB8AC3E}">
        <p14:creationId xmlns:p14="http://schemas.microsoft.com/office/powerpoint/2010/main" val="28088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To </a:t>
            </a:r>
            <a:r>
              <a:rPr lang="en-US" dirty="0" smtClean="0"/>
              <a:t>handle the large number of immigrants the federal government opened Ellis Island in 1892</a:t>
            </a:r>
          </a:p>
          <a:p>
            <a:pPr lvl="1"/>
            <a:r>
              <a:rPr lang="en-US" dirty="0" smtClean="0"/>
              <a:t>Located near </a:t>
            </a:r>
            <a:r>
              <a:rPr lang="en-US" b="1" dirty="0" smtClean="0">
                <a:solidFill>
                  <a:srgbClr val="FF0000"/>
                </a:solidFill>
              </a:rPr>
              <a:t>Statue of Liberty </a:t>
            </a:r>
            <a:r>
              <a:rPr lang="en-US" dirty="0" smtClean="0"/>
              <a:t>in New York harbor</a:t>
            </a:r>
          </a:p>
          <a:p>
            <a:pPr lvl="1"/>
            <a:r>
              <a:rPr lang="en-US" dirty="0" smtClean="0"/>
              <a:t>Reception center for immigrants arriving by ship</a:t>
            </a:r>
          </a:p>
          <a:p>
            <a:pPr lvl="1"/>
            <a:r>
              <a:rPr lang="en-US" dirty="0" smtClean="0"/>
              <a:t>Immigrants were examined by doctors to avoid the spread of disease</a:t>
            </a:r>
          </a:p>
          <a:p>
            <a:pPr lvl="1"/>
            <a:r>
              <a:rPr lang="en-US" dirty="0" smtClean="0"/>
              <a:t>Mentally and physically disabled were often not allowed entrance into the United States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effectLst/>
              </a:rPr>
              <a:t>Section 1:The Diversity of Americans- Standard 4.2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effectLst/>
              </a:rPr>
              <a:t>Statue of Liberty:</a:t>
            </a:r>
            <a:endParaRPr lang="en-US" dirty="0"/>
          </a:p>
        </p:txBody>
      </p:sp>
      <p:pic>
        <p:nvPicPr>
          <p:cNvPr id="2050" name="Picture 2" descr="F:\USH Unit 5\Statue-of-Liberty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185" y="1481138"/>
            <a:ext cx="6785630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58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</a:rPr>
              <a:t>Ellis Island:</a:t>
            </a:r>
            <a:endParaRPr lang="en-US" dirty="0">
              <a:effectLst/>
            </a:endParaRPr>
          </a:p>
        </p:txBody>
      </p:sp>
      <p:pic>
        <p:nvPicPr>
          <p:cNvPr id="5122" name="Picture 2" descr="F:\USH Unit 5\Ellis Island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89734"/>
            <a:ext cx="8229600" cy="4508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23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</a:rPr>
              <a:t>Ellis Island and the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Statue of Liberty:</a:t>
            </a:r>
            <a:endParaRPr lang="en-US" dirty="0">
              <a:effectLst/>
            </a:endParaRPr>
          </a:p>
        </p:txBody>
      </p:sp>
      <p:pic>
        <p:nvPicPr>
          <p:cNvPr id="4099" name="Picture 3" descr="F:\USH Unit 5\Ellis Islan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520031"/>
            <a:ext cx="6667500" cy="4448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6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Ellis Island:</a:t>
            </a:r>
            <a:endParaRPr lang="en-US" dirty="0"/>
          </a:p>
        </p:txBody>
      </p:sp>
      <p:pic>
        <p:nvPicPr>
          <p:cNvPr id="6146" name="Picture 2" descr="F:\USH Unit 5\Ellis Island Befor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89734"/>
            <a:ext cx="8229600" cy="4508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7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  <p:tag name="__PE_ORIG_SIZE" val="496.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  <p:tag name="__PE_ORIG_SIZE" val="496.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  <p:tag name="__PE_ORIG_SIZE" val="496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  <p:tag name="__PE_ORIG_SIZE" val="496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  <p:tag name="__PE_ORIG_SIZE" val="496.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  <p:tag name="__PE_ORIG_SIZE" val="496.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  <p:tag name="__PE_ORIG_SIZE" val="496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  <p:tag name="__PE_ORIG_SIZE" val="496.7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 Sans M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</TotalTime>
  <Words>1049</Words>
  <Application>Microsoft Office PowerPoint</Application>
  <PresentationFormat>On-screen Show (4:3)</PresentationFormat>
  <Paragraphs>142</Paragraphs>
  <Slides>30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Unit 0 Citizenship- Answers </vt:lpstr>
      <vt:lpstr>Standards:</vt:lpstr>
      <vt:lpstr>Section 1:The Diversity of Americans- Standard 4.2</vt:lpstr>
      <vt:lpstr>Section 1:The Diversity of Americans- Standard 4.2</vt:lpstr>
      <vt:lpstr>Section 1:The Diversity of Americans- Standard 4.2</vt:lpstr>
      <vt:lpstr>Statue of Liberty:</vt:lpstr>
      <vt:lpstr>Ellis Island:</vt:lpstr>
      <vt:lpstr>Ellis Island and the  Statue of Liberty:</vt:lpstr>
      <vt:lpstr>Ellis Island:</vt:lpstr>
      <vt:lpstr>Discovery Education Videos:</vt:lpstr>
      <vt:lpstr>Pair Share</vt:lpstr>
      <vt:lpstr>Section 1:The Diversity of Americans- Standard 4.2</vt:lpstr>
      <vt:lpstr>Section 2:Who Are America’s Citizens?- Standards 4.3, 4.5</vt:lpstr>
      <vt:lpstr>PowerPoint Presentation</vt:lpstr>
      <vt:lpstr>Section 2:Who Are America’s Citizens?- Standards 4.3, 4.5</vt:lpstr>
      <vt:lpstr>PowerPoint Presentation</vt:lpstr>
      <vt:lpstr>Section 2:Who Are America’s Citizens?- Standards 4.3, 4.5</vt:lpstr>
      <vt:lpstr>PowerPoint Presentation</vt:lpstr>
      <vt:lpstr>Section 3:Government and the People- Standards 2.5, 4.1, 1.5, 4.4</vt:lpstr>
      <vt:lpstr>PowerPoint Presentation</vt:lpstr>
      <vt:lpstr>Section 3:Government and the People- Standards 2.5, 4.1, 1.5, 4.4</vt:lpstr>
      <vt:lpstr>PowerPoint Presentation</vt:lpstr>
      <vt:lpstr>Section 3:Government and the People- Standards 2.5, 4.1, 1.5, 4.4</vt:lpstr>
      <vt:lpstr>Section 3:Government and the People- Standards 2.5, 4.1, 1.5, 4.4</vt:lpstr>
      <vt:lpstr>PowerPoint Presentation</vt:lpstr>
      <vt:lpstr>Section 3:Government and the People- Standards 2.5, 4.1, 1.5, 4.4</vt:lpstr>
      <vt:lpstr>Pair Share:</vt:lpstr>
      <vt:lpstr>PowerPoint Presentation</vt:lpstr>
      <vt:lpstr>Section 3:Government and the People- Standards 2.5, 4.1, 1.5, 4.4</vt:lpstr>
      <vt:lpstr>PowerPoint Presentation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sgodwin</dc:creator>
  <cp:lastModifiedBy>sgodwin</cp:lastModifiedBy>
  <cp:revision>536</cp:revision>
  <dcterms:created xsi:type="dcterms:W3CDTF">2013-10-10T15:24:40Z</dcterms:created>
  <dcterms:modified xsi:type="dcterms:W3CDTF">2016-01-28T12:45:54Z</dcterms:modified>
</cp:coreProperties>
</file>